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4"/>
  </p:notesMasterIdLst>
  <p:handoutMasterIdLst>
    <p:handoutMasterId r:id="rId25"/>
  </p:handoutMasterIdLst>
  <p:sldIdLst>
    <p:sldId id="256" r:id="rId5"/>
    <p:sldId id="536" r:id="rId6"/>
    <p:sldId id="5790" r:id="rId7"/>
    <p:sldId id="4297" r:id="rId8"/>
    <p:sldId id="415" r:id="rId9"/>
    <p:sldId id="413" r:id="rId10"/>
    <p:sldId id="508" r:id="rId11"/>
    <p:sldId id="459" r:id="rId12"/>
    <p:sldId id="484" r:id="rId13"/>
    <p:sldId id="544" r:id="rId14"/>
    <p:sldId id="545" r:id="rId15"/>
    <p:sldId id="546" r:id="rId16"/>
    <p:sldId id="422" r:id="rId17"/>
    <p:sldId id="538" r:id="rId18"/>
    <p:sldId id="540" r:id="rId19"/>
    <p:sldId id="442" r:id="rId20"/>
    <p:sldId id="539" r:id="rId21"/>
    <p:sldId id="541" r:id="rId22"/>
    <p:sldId id="457" r:id="rId23"/>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73A816-7E95-DAA7-38B1-00BAC821D682}" name="Kevin Makara" initials="KM" userId="S::Kevin.Makara@redflank.com::46c5ea6f-e65a-47fa-98b8-2a49a478fd4a" providerId="AD"/>
  <p188:author id="{4554471B-5DEE-0B17-432C-74E8572C23C4}" name="Kareena Sunnassee" initials="KS" userId="Kareena Sunnassee" providerId="None"/>
  <p188:author id="{FE83E61F-9E00-DB48-B858-8D7B5342A959}" name="Zibuyile Zondi" initials="ZZ" userId="S::Zibuyile.Zondi@redflank.com::877dfd3a-d43d-4a69-83b5-ba42d375a496" providerId="AD"/>
  <p188:author id="{5C847575-F193-4177-4B05-02D9686C9238}" name="Jessica Pallett" initials="JP" userId="S::jessica.pallett@redflank.com::048dcd0b-92fc-4f26-81b7-dba56bc028b0" providerId="AD"/>
  <p188:author id="{F25752DB-DD12-383D-64A2-219F768290B3}" name="Jessica Pallett" initials="JP" userId="S::Jessica.Pallett@redflank.com::048dcd0b-92fc-4f26-81b7-dba56bc028b0" providerId="AD"/>
  <p188:author id="{4A58CEF8-4182-6B3A-6FA1-9B3D42AA05E9}" name="Jessica Pallett" initials="JP" userId="Jessica Pallet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rishaAndhee"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41A"/>
    <a:srgbClr val="FF9900"/>
    <a:srgbClr val="FBB037"/>
    <a:srgbClr val="F3F3F3"/>
    <a:srgbClr val="50786F"/>
    <a:srgbClr val="FFCC66"/>
    <a:srgbClr val="E59205"/>
    <a:srgbClr val="FFFFFF"/>
    <a:srgbClr val="84A19B"/>
    <a:srgbClr val="D1D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F67F9-1460-4F04-82F8-4495E956D52B}" v="16" dt="2024-10-28T20:43:02.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98" autoAdjust="0"/>
    <p:restoredTop sz="84867" autoAdjust="0"/>
  </p:normalViewPr>
  <p:slideViewPr>
    <p:cSldViewPr>
      <p:cViewPr>
        <p:scale>
          <a:sx n="110" d="100"/>
          <a:sy n="110" d="100"/>
        </p:scale>
        <p:origin x="1344" y="-234"/>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51" d="100"/>
          <a:sy n="51" d="100"/>
        </p:scale>
        <p:origin x="2976" y="90"/>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habo Dibetso" userId="e3c12d1b-f1d4-4c87-85f5-bf6825cf2098" providerId="ADAL" clId="{67BF67F9-1460-4F04-82F8-4495E956D52B}"/>
    <pc:docChg chg="undo custSel addSld modSld">
      <pc:chgData name="Lethabo Dibetso" userId="e3c12d1b-f1d4-4c87-85f5-bf6825cf2098" providerId="ADAL" clId="{67BF67F9-1460-4F04-82F8-4495E956D52B}" dt="2024-10-29T05:47:34.421" v="70" actId="207"/>
      <pc:docMkLst>
        <pc:docMk/>
      </pc:docMkLst>
      <pc:sldChg chg="addSp modSp mod">
        <pc:chgData name="Lethabo Dibetso" userId="e3c12d1b-f1d4-4c87-85f5-bf6825cf2098" providerId="ADAL" clId="{67BF67F9-1460-4F04-82F8-4495E956D52B}" dt="2024-10-28T20:41:00.014" v="12" actId="1076"/>
        <pc:sldMkLst>
          <pc:docMk/>
          <pc:sldMk cId="120430883" sldId="413"/>
        </pc:sldMkLst>
        <pc:picChg chg="add mod">
          <ac:chgData name="Lethabo Dibetso" userId="e3c12d1b-f1d4-4c87-85f5-bf6825cf2098" providerId="ADAL" clId="{67BF67F9-1460-4F04-82F8-4495E956D52B}" dt="2024-10-28T20:41:00.014" v="12" actId="1076"/>
          <ac:picMkLst>
            <pc:docMk/>
            <pc:sldMk cId="120430883" sldId="413"/>
            <ac:picMk id="6" creationId="{F4D3E30E-3290-1B88-8E1D-5D9BEBDD87AF}"/>
          </ac:picMkLst>
        </pc:picChg>
      </pc:sldChg>
      <pc:sldChg chg="addSp modSp mod">
        <pc:chgData name="Lethabo Dibetso" userId="e3c12d1b-f1d4-4c87-85f5-bf6825cf2098" providerId="ADAL" clId="{67BF67F9-1460-4F04-82F8-4495E956D52B}" dt="2024-10-28T20:40:41.632" v="10" actId="1076"/>
        <pc:sldMkLst>
          <pc:docMk/>
          <pc:sldMk cId="3029743182" sldId="415"/>
        </pc:sldMkLst>
        <pc:picChg chg="add mod">
          <ac:chgData name="Lethabo Dibetso" userId="e3c12d1b-f1d4-4c87-85f5-bf6825cf2098" providerId="ADAL" clId="{67BF67F9-1460-4F04-82F8-4495E956D52B}" dt="2024-10-28T20:40:41.632" v="10" actId="1076"/>
          <ac:picMkLst>
            <pc:docMk/>
            <pc:sldMk cId="3029743182" sldId="415"/>
            <ac:picMk id="2" creationId="{3BE9DC7C-CD48-5028-4856-7F509799ACEA}"/>
          </ac:picMkLst>
        </pc:picChg>
      </pc:sldChg>
      <pc:sldChg chg="addSp modSp mod">
        <pc:chgData name="Lethabo Dibetso" userId="e3c12d1b-f1d4-4c87-85f5-bf6825cf2098" providerId="ADAL" clId="{67BF67F9-1460-4F04-82F8-4495E956D52B}" dt="2024-10-28T20:42:17.312" v="28" actId="1076"/>
        <pc:sldMkLst>
          <pc:docMk/>
          <pc:sldMk cId="947726160" sldId="422"/>
        </pc:sldMkLst>
        <pc:picChg chg="add mod">
          <ac:chgData name="Lethabo Dibetso" userId="e3c12d1b-f1d4-4c87-85f5-bf6825cf2098" providerId="ADAL" clId="{67BF67F9-1460-4F04-82F8-4495E956D52B}" dt="2024-10-28T20:42:17.312" v="28" actId="1076"/>
          <ac:picMkLst>
            <pc:docMk/>
            <pc:sldMk cId="947726160" sldId="422"/>
            <ac:picMk id="2" creationId="{87549963-A439-42E0-80DC-871701CFE852}"/>
          </ac:picMkLst>
        </pc:picChg>
      </pc:sldChg>
      <pc:sldChg chg="addSp modSp mod">
        <pc:chgData name="Lethabo Dibetso" userId="e3c12d1b-f1d4-4c87-85f5-bf6825cf2098" providerId="ADAL" clId="{67BF67F9-1460-4F04-82F8-4495E956D52B}" dt="2024-10-28T20:42:45.706" v="34" actId="1076"/>
        <pc:sldMkLst>
          <pc:docMk/>
          <pc:sldMk cId="1243749737" sldId="442"/>
        </pc:sldMkLst>
        <pc:picChg chg="add mod">
          <ac:chgData name="Lethabo Dibetso" userId="e3c12d1b-f1d4-4c87-85f5-bf6825cf2098" providerId="ADAL" clId="{67BF67F9-1460-4F04-82F8-4495E956D52B}" dt="2024-10-28T20:42:45.706" v="34" actId="1076"/>
          <ac:picMkLst>
            <pc:docMk/>
            <pc:sldMk cId="1243749737" sldId="442"/>
            <ac:picMk id="2" creationId="{0AD02AC9-127E-6E7B-D941-1A0424C836CA}"/>
          </ac:picMkLst>
        </pc:picChg>
      </pc:sldChg>
      <pc:sldChg chg="addSp modSp mod">
        <pc:chgData name="Lethabo Dibetso" userId="e3c12d1b-f1d4-4c87-85f5-bf6825cf2098" providerId="ADAL" clId="{67BF67F9-1460-4F04-82F8-4495E956D52B}" dt="2024-10-28T20:43:07.666" v="38" actId="1076"/>
        <pc:sldMkLst>
          <pc:docMk/>
          <pc:sldMk cId="337546858" sldId="457"/>
        </pc:sldMkLst>
        <pc:picChg chg="add mod">
          <ac:chgData name="Lethabo Dibetso" userId="e3c12d1b-f1d4-4c87-85f5-bf6825cf2098" providerId="ADAL" clId="{67BF67F9-1460-4F04-82F8-4495E956D52B}" dt="2024-10-28T20:43:07.666" v="38" actId="1076"/>
          <ac:picMkLst>
            <pc:docMk/>
            <pc:sldMk cId="337546858" sldId="457"/>
            <ac:picMk id="2" creationId="{59191E0F-7671-4FF9-185E-D0CF1097ED31}"/>
          </ac:picMkLst>
        </pc:picChg>
      </pc:sldChg>
      <pc:sldChg chg="addSp modSp mod">
        <pc:chgData name="Lethabo Dibetso" userId="e3c12d1b-f1d4-4c87-85f5-bf6825cf2098" providerId="ADAL" clId="{67BF67F9-1460-4F04-82F8-4495E956D52B}" dt="2024-10-28T20:41:22.042" v="16" actId="1076"/>
        <pc:sldMkLst>
          <pc:docMk/>
          <pc:sldMk cId="2155068713" sldId="459"/>
        </pc:sldMkLst>
        <pc:picChg chg="add mod">
          <ac:chgData name="Lethabo Dibetso" userId="e3c12d1b-f1d4-4c87-85f5-bf6825cf2098" providerId="ADAL" clId="{67BF67F9-1460-4F04-82F8-4495E956D52B}" dt="2024-10-28T20:41:22.042" v="16" actId="1076"/>
          <ac:picMkLst>
            <pc:docMk/>
            <pc:sldMk cId="2155068713" sldId="459"/>
            <ac:picMk id="2" creationId="{B7F5C8E1-550D-0450-B7A6-5711A90FA49D}"/>
          </ac:picMkLst>
        </pc:picChg>
      </pc:sldChg>
      <pc:sldChg chg="addSp modSp mod">
        <pc:chgData name="Lethabo Dibetso" userId="e3c12d1b-f1d4-4c87-85f5-bf6825cf2098" providerId="ADAL" clId="{67BF67F9-1460-4F04-82F8-4495E956D52B}" dt="2024-10-28T20:41:31.431" v="18" actId="1076"/>
        <pc:sldMkLst>
          <pc:docMk/>
          <pc:sldMk cId="2196993402" sldId="484"/>
        </pc:sldMkLst>
        <pc:picChg chg="add mod">
          <ac:chgData name="Lethabo Dibetso" userId="e3c12d1b-f1d4-4c87-85f5-bf6825cf2098" providerId="ADAL" clId="{67BF67F9-1460-4F04-82F8-4495E956D52B}" dt="2024-10-28T20:41:31.431" v="18" actId="1076"/>
          <ac:picMkLst>
            <pc:docMk/>
            <pc:sldMk cId="2196993402" sldId="484"/>
            <ac:picMk id="74" creationId="{99491DC8-8512-5A00-E52A-96EF423314B8}"/>
          </ac:picMkLst>
        </pc:picChg>
      </pc:sldChg>
      <pc:sldChg chg="addSp modSp mod">
        <pc:chgData name="Lethabo Dibetso" userId="e3c12d1b-f1d4-4c87-85f5-bf6825cf2098" providerId="ADAL" clId="{67BF67F9-1460-4F04-82F8-4495E956D52B}" dt="2024-10-28T20:41:10.701" v="14" actId="1076"/>
        <pc:sldMkLst>
          <pc:docMk/>
          <pc:sldMk cId="320780278" sldId="508"/>
        </pc:sldMkLst>
        <pc:picChg chg="add mod">
          <ac:chgData name="Lethabo Dibetso" userId="e3c12d1b-f1d4-4c87-85f5-bf6825cf2098" providerId="ADAL" clId="{67BF67F9-1460-4F04-82F8-4495E956D52B}" dt="2024-10-28T20:41:10.701" v="14" actId="1076"/>
          <ac:picMkLst>
            <pc:docMk/>
            <pc:sldMk cId="320780278" sldId="508"/>
            <ac:picMk id="3" creationId="{283D09A0-F207-4FB4-CD73-4E48A8FA5082}"/>
          </ac:picMkLst>
        </pc:picChg>
      </pc:sldChg>
      <pc:sldChg chg="addSp modSp mod">
        <pc:chgData name="Lethabo Dibetso" userId="e3c12d1b-f1d4-4c87-85f5-bf6825cf2098" providerId="ADAL" clId="{67BF67F9-1460-4F04-82F8-4495E956D52B}" dt="2024-10-28T20:40:25.063" v="8" actId="1076"/>
        <pc:sldMkLst>
          <pc:docMk/>
          <pc:sldMk cId="654711827" sldId="536"/>
        </pc:sldMkLst>
        <pc:picChg chg="add mod">
          <ac:chgData name="Lethabo Dibetso" userId="e3c12d1b-f1d4-4c87-85f5-bf6825cf2098" providerId="ADAL" clId="{67BF67F9-1460-4F04-82F8-4495E956D52B}" dt="2024-10-28T20:40:25.063" v="8" actId="1076"/>
          <ac:picMkLst>
            <pc:docMk/>
            <pc:sldMk cId="654711827" sldId="536"/>
            <ac:picMk id="9" creationId="{3A787866-21D1-577A-DF33-0C5B9F850623}"/>
          </ac:picMkLst>
        </pc:picChg>
      </pc:sldChg>
      <pc:sldChg chg="addSp modSp mod">
        <pc:chgData name="Lethabo Dibetso" userId="e3c12d1b-f1d4-4c87-85f5-bf6825cf2098" providerId="ADAL" clId="{67BF67F9-1460-4F04-82F8-4495E956D52B}" dt="2024-10-28T20:42:27.094" v="30" actId="1076"/>
        <pc:sldMkLst>
          <pc:docMk/>
          <pc:sldMk cId="95457169" sldId="538"/>
        </pc:sldMkLst>
        <pc:picChg chg="add mod">
          <ac:chgData name="Lethabo Dibetso" userId="e3c12d1b-f1d4-4c87-85f5-bf6825cf2098" providerId="ADAL" clId="{67BF67F9-1460-4F04-82F8-4495E956D52B}" dt="2024-10-28T20:42:27.094" v="30" actId="1076"/>
          <ac:picMkLst>
            <pc:docMk/>
            <pc:sldMk cId="95457169" sldId="538"/>
            <ac:picMk id="3" creationId="{D08FB5C7-7B35-F645-A252-6CC8565A9600}"/>
          </ac:picMkLst>
        </pc:picChg>
      </pc:sldChg>
      <pc:sldChg chg="addSp modSp mod">
        <pc:chgData name="Lethabo Dibetso" userId="e3c12d1b-f1d4-4c87-85f5-bf6825cf2098" providerId="ADAL" clId="{67BF67F9-1460-4F04-82F8-4495E956D52B}" dt="2024-10-28T20:40:06.118" v="6" actId="1076"/>
        <pc:sldMkLst>
          <pc:docMk/>
          <pc:sldMk cId="1062989772" sldId="539"/>
        </pc:sldMkLst>
        <pc:picChg chg="add mod">
          <ac:chgData name="Lethabo Dibetso" userId="e3c12d1b-f1d4-4c87-85f5-bf6825cf2098" providerId="ADAL" clId="{67BF67F9-1460-4F04-82F8-4495E956D52B}" dt="2024-10-28T20:40:06.118" v="6" actId="1076"/>
          <ac:picMkLst>
            <pc:docMk/>
            <pc:sldMk cId="1062989772" sldId="539"/>
            <ac:picMk id="6" creationId="{3BC2AE1C-B125-0457-4E7A-E95BED4B1B71}"/>
          </ac:picMkLst>
        </pc:picChg>
      </pc:sldChg>
      <pc:sldChg chg="addSp modSp mod">
        <pc:chgData name="Lethabo Dibetso" userId="e3c12d1b-f1d4-4c87-85f5-bf6825cf2098" providerId="ADAL" clId="{67BF67F9-1460-4F04-82F8-4495E956D52B}" dt="2024-10-28T20:42:37.309" v="32" actId="1076"/>
        <pc:sldMkLst>
          <pc:docMk/>
          <pc:sldMk cId="3698866049" sldId="540"/>
        </pc:sldMkLst>
        <pc:picChg chg="add mod">
          <ac:chgData name="Lethabo Dibetso" userId="e3c12d1b-f1d4-4c87-85f5-bf6825cf2098" providerId="ADAL" clId="{67BF67F9-1460-4F04-82F8-4495E956D52B}" dt="2024-10-28T20:42:37.309" v="32" actId="1076"/>
          <ac:picMkLst>
            <pc:docMk/>
            <pc:sldMk cId="3698866049" sldId="540"/>
            <ac:picMk id="2" creationId="{9F9A4124-90F7-D52E-151B-5F0FBD19C27F}"/>
          </ac:picMkLst>
        </pc:picChg>
      </pc:sldChg>
      <pc:sldChg chg="addSp modSp mod">
        <pc:chgData name="Lethabo Dibetso" userId="e3c12d1b-f1d4-4c87-85f5-bf6825cf2098" providerId="ADAL" clId="{67BF67F9-1460-4F04-82F8-4495E956D52B}" dt="2024-10-28T20:42:57.020" v="36" actId="1076"/>
        <pc:sldMkLst>
          <pc:docMk/>
          <pc:sldMk cId="1653973009" sldId="541"/>
        </pc:sldMkLst>
        <pc:picChg chg="add mod">
          <ac:chgData name="Lethabo Dibetso" userId="e3c12d1b-f1d4-4c87-85f5-bf6825cf2098" providerId="ADAL" clId="{67BF67F9-1460-4F04-82F8-4495E956D52B}" dt="2024-10-28T20:42:57.020" v="36" actId="1076"/>
          <ac:picMkLst>
            <pc:docMk/>
            <pc:sldMk cId="1653973009" sldId="541"/>
            <ac:picMk id="6" creationId="{5EE627E9-582E-149D-E153-1B8493A8379A}"/>
          </ac:picMkLst>
        </pc:picChg>
      </pc:sldChg>
      <pc:sldChg chg="addSp modSp mod">
        <pc:chgData name="Lethabo Dibetso" userId="e3c12d1b-f1d4-4c87-85f5-bf6825cf2098" providerId="ADAL" clId="{67BF67F9-1460-4F04-82F8-4495E956D52B}" dt="2024-10-28T20:41:40.442" v="20" actId="1076"/>
        <pc:sldMkLst>
          <pc:docMk/>
          <pc:sldMk cId="2692428769" sldId="544"/>
        </pc:sldMkLst>
        <pc:picChg chg="add mod">
          <ac:chgData name="Lethabo Dibetso" userId="e3c12d1b-f1d4-4c87-85f5-bf6825cf2098" providerId="ADAL" clId="{67BF67F9-1460-4F04-82F8-4495E956D52B}" dt="2024-10-28T20:41:40.442" v="20" actId="1076"/>
          <ac:picMkLst>
            <pc:docMk/>
            <pc:sldMk cId="2692428769" sldId="544"/>
            <ac:picMk id="33" creationId="{310CE3A0-45FB-B76D-F667-9D8CDFFEBEF6}"/>
          </ac:picMkLst>
        </pc:picChg>
      </pc:sldChg>
      <pc:sldChg chg="addSp modSp mod">
        <pc:chgData name="Lethabo Dibetso" userId="e3c12d1b-f1d4-4c87-85f5-bf6825cf2098" providerId="ADAL" clId="{67BF67F9-1460-4F04-82F8-4495E956D52B}" dt="2024-10-28T20:41:50.579" v="22" actId="1076"/>
        <pc:sldMkLst>
          <pc:docMk/>
          <pc:sldMk cId="3506474256" sldId="545"/>
        </pc:sldMkLst>
        <pc:picChg chg="add mod">
          <ac:chgData name="Lethabo Dibetso" userId="e3c12d1b-f1d4-4c87-85f5-bf6825cf2098" providerId="ADAL" clId="{67BF67F9-1460-4F04-82F8-4495E956D52B}" dt="2024-10-28T20:41:50.579" v="22" actId="1076"/>
          <ac:picMkLst>
            <pc:docMk/>
            <pc:sldMk cId="3506474256" sldId="545"/>
            <ac:picMk id="2" creationId="{6AC14A35-D036-19E6-8B5B-48742B42E5BF}"/>
          </ac:picMkLst>
        </pc:picChg>
      </pc:sldChg>
      <pc:sldChg chg="addSp modSp mod">
        <pc:chgData name="Lethabo Dibetso" userId="e3c12d1b-f1d4-4c87-85f5-bf6825cf2098" providerId="ADAL" clId="{67BF67F9-1460-4F04-82F8-4495E956D52B}" dt="2024-10-28T20:42:08.105" v="26" actId="1076"/>
        <pc:sldMkLst>
          <pc:docMk/>
          <pc:sldMk cId="413922989" sldId="546"/>
        </pc:sldMkLst>
        <pc:spChg chg="mod">
          <ac:chgData name="Lethabo Dibetso" userId="e3c12d1b-f1d4-4c87-85f5-bf6825cf2098" providerId="ADAL" clId="{67BF67F9-1460-4F04-82F8-4495E956D52B}" dt="2024-10-28T20:42:04.642" v="25" actId="1076"/>
          <ac:spMkLst>
            <pc:docMk/>
            <pc:sldMk cId="413922989" sldId="546"/>
            <ac:spMk id="6" creationId="{589741B7-6506-D6A8-0388-AA30CF4F8521}"/>
          </ac:spMkLst>
        </pc:spChg>
        <pc:picChg chg="add mod">
          <ac:chgData name="Lethabo Dibetso" userId="e3c12d1b-f1d4-4c87-85f5-bf6825cf2098" providerId="ADAL" clId="{67BF67F9-1460-4F04-82F8-4495E956D52B}" dt="2024-10-28T20:42:08.105" v="26" actId="1076"/>
          <ac:picMkLst>
            <pc:docMk/>
            <pc:sldMk cId="413922989" sldId="546"/>
            <ac:picMk id="3" creationId="{968BE1DD-E1F8-0F75-3052-179BA4E76D51}"/>
          </ac:picMkLst>
        </pc:picChg>
      </pc:sldChg>
      <pc:sldChg chg="modSp add mod modNotesTx">
        <pc:chgData name="Lethabo Dibetso" userId="e3c12d1b-f1d4-4c87-85f5-bf6825cf2098" providerId="ADAL" clId="{67BF67F9-1460-4F04-82F8-4495E956D52B}" dt="2024-10-29T05:47:34.421" v="70" actId="207"/>
        <pc:sldMkLst>
          <pc:docMk/>
          <pc:sldMk cId="392731734" sldId="4297"/>
        </pc:sldMkLst>
        <pc:spChg chg="mod">
          <ac:chgData name="Lethabo Dibetso" userId="e3c12d1b-f1d4-4c87-85f5-bf6825cf2098" providerId="ADAL" clId="{67BF67F9-1460-4F04-82F8-4495E956D52B}" dt="2024-10-29T05:47:34.421" v="70" actId="207"/>
          <ac:spMkLst>
            <pc:docMk/>
            <pc:sldMk cId="392731734" sldId="4297"/>
            <ac:spMk id="49" creationId="{00000000-0000-0000-0000-000000000000}"/>
          </ac:spMkLst>
        </pc:spChg>
        <pc:spChg chg="mod">
          <ac:chgData name="Lethabo Dibetso" userId="e3c12d1b-f1d4-4c87-85f5-bf6825cf2098" providerId="ADAL" clId="{67BF67F9-1460-4F04-82F8-4495E956D52B}" dt="2024-10-29T05:47:30.204" v="69" actId="1076"/>
          <ac:spMkLst>
            <pc:docMk/>
            <pc:sldMk cId="392731734" sldId="4297"/>
            <ac:spMk id="53" creationId="{F2F6F097-E603-FA35-6E10-809B5BABE07C}"/>
          </ac:spMkLst>
        </pc:spChg>
      </pc:sldChg>
      <pc:sldChg chg="modSp add mod">
        <pc:chgData name="Lethabo Dibetso" userId="e3c12d1b-f1d4-4c87-85f5-bf6825cf2098" providerId="ADAL" clId="{67BF67F9-1460-4F04-82F8-4495E956D52B}" dt="2024-10-29T05:46:54.885" v="55" actId="207"/>
        <pc:sldMkLst>
          <pc:docMk/>
          <pc:sldMk cId="3747711216" sldId="5790"/>
        </pc:sldMkLst>
        <pc:spChg chg="mod">
          <ac:chgData name="Lethabo Dibetso" userId="e3c12d1b-f1d4-4c87-85f5-bf6825cf2098" providerId="ADAL" clId="{67BF67F9-1460-4F04-82F8-4495E956D52B}" dt="2024-10-29T05:46:54.885" v="55" actId="207"/>
          <ac:spMkLst>
            <pc:docMk/>
            <pc:sldMk cId="3747711216" sldId="5790"/>
            <ac:spMk id="4" creationId="{684731E3-3357-E4C7-55AF-6247CEAB6210}"/>
          </ac:spMkLst>
        </pc:spChg>
        <pc:spChg chg="mod">
          <ac:chgData name="Lethabo Dibetso" userId="e3c12d1b-f1d4-4c87-85f5-bf6825cf2098" providerId="ADAL" clId="{67BF67F9-1460-4F04-82F8-4495E956D52B}" dt="2024-10-29T05:46:11.924" v="53" actId="207"/>
          <ac:spMkLst>
            <pc:docMk/>
            <pc:sldMk cId="3747711216" sldId="5790"/>
            <ac:spMk id="4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'2'!$A$14:$A$17</c:f>
              <c:strCache>
                <c:ptCount val="4"/>
                <c:pt idx="0">
                  <c:v>Community radio station</c:v>
                </c:pt>
                <c:pt idx="1">
                  <c:v>Small commercial publisher and/or newspaper</c:v>
                </c:pt>
                <c:pt idx="2">
                  <c:v>Community publisher and/or newspaper</c:v>
                </c:pt>
                <c:pt idx="3">
                  <c:v>Community television station</c:v>
                </c:pt>
              </c:strCache>
            </c:strRef>
          </c:cat>
          <c:val>
            <c:numRef>
              <c:f>'2'!$B$14:$B$17</c:f>
              <c:numCache>
                <c:formatCode>0%</c:formatCode>
                <c:ptCount val="4"/>
                <c:pt idx="0">
                  <c:v>0.625</c:v>
                </c:pt>
                <c:pt idx="1">
                  <c:v>0.21590909090909091</c:v>
                </c:pt>
                <c:pt idx="2">
                  <c:v>0.13636363636363635</c:v>
                </c:pt>
                <c:pt idx="3">
                  <c:v>2.2727272727272728E-2</c:v>
                </c:pt>
              </c:numCache>
            </c:numRef>
          </c:val>
          <c:extLst>
            <c:ext xmlns:c16="http://schemas.microsoft.com/office/drawing/2014/chart" uri="{C3380CC4-5D6E-409C-BE32-E72D297353CC}">
              <c16:uniqueId val="{00000000-7735-4E57-89E5-8E821E0AB5F8}"/>
            </c:ext>
          </c:extLst>
        </c:ser>
        <c:dLbls>
          <c:dLblPos val="outEnd"/>
          <c:showLegendKey val="0"/>
          <c:showVal val="1"/>
          <c:showCatName val="0"/>
          <c:showSerName val="0"/>
          <c:showPercent val="0"/>
          <c:showBubbleSize val="0"/>
        </c:dLbls>
        <c:gapWidth val="219"/>
        <c:overlap val="-27"/>
        <c:axId val="992888447"/>
        <c:axId val="992886367"/>
      </c:barChart>
      <c:catAx>
        <c:axId val="99288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92886367"/>
        <c:crosses val="autoZero"/>
        <c:auto val="1"/>
        <c:lblAlgn val="ctr"/>
        <c:lblOffset val="100"/>
        <c:noMultiLvlLbl val="0"/>
      </c:catAx>
      <c:valAx>
        <c:axId val="9928863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92888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F27F-2C44-A725-544A87D6C7DD}"/>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F27F-2C44-A725-544A87D6C7DD}"/>
              </c:ext>
            </c:extLst>
          </c:dPt>
          <c:dLbls>
            <c:dLbl>
              <c:idx val="0"/>
              <c:layout>
                <c:manualLayout>
                  <c:x val="-6.6225284339457569E-2"/>
                  <c:y val="0.1525750947798191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7F-2C44-A725-544A87D6C7DD}"/>
                </c:ext>
              </c:extLst>
            </c:dLbl>
            <c:dLbl>
              <c:idx val="1"/>
              <c:layout>
                <c:manualLayout>
                  <c:x val="0.14608442694663168"/>
                  <c:y val="-0.1416480752405949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7F-2C44-A725-544A87D6C7DD}"/>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'Geographic vs. Interest '!$A$2:$A$3</c:f>
              <c:strCache>
                <c:ptCount val="2"/>
                <c:pt idx="0">
                  <c:v>Community of Interest</c:v>
                </c:pt>
                <c:pt idx="1">
                  <c:v>Geographic</c:v>
                </c:pt>
              </c:strCache>
            </c:strRef>
          </c:cat>
          <c:val>
            <c:numRef>
              <c:f>'Geographic vs. Interest '!$B$2:$B$3</c:f>
              <c:numCache>
                <c:formatCode>0%</c:formatCode>
                <c:ptCount val="2"/>
                <c:pt idx="0">
                  <c:v>0.28999999999999998</c:v>
                </c:pt>
                <c:pt idx="1">
                  <c:v>0.71</c:v>
                </c:pt>
              </c:numCache>
            </c:numRef>
          </c:val>
          <c:extLst>
            <c:ext xmlns:c16="http://schemas.microsoft.com/office/drawing/2014/chart" uri="{C3380CC4-5D6E-409C-BE32-E72D297353CC}">
              <c16:uniqueId val="{00000004-F27F-2C44-A725-544A87D6C7D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601D7-8590-486D-AFFF-A94D5FDAD939}"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ZA"/>
        </a:p>
      </dgm:t>
    </dgm:pt>
    <dgm:pt modelId="{D0E8681C-C218-461E-B3AA-770501BEB1A6}">
      <dgm:prSet phldrT="[Text]" custT="1"/>
      <dgm:spPr/>
      <dgm:t>
        <a:bodyPr/>
        <a:lstStyle/>
        <a:p>
          <a:r>
            <a:rPr lang="en-ZA" sz="2000"/>
            <a:t>Project Objectives and Research Methodology </a:t>
          </a:r>
          <a:endParaRPr lang="en-ZA" sz="2000" dirty="0"/>
        </a:p>
      </dgm:t>
    </dgm:pt>
    <dgm:pt modelId="{BBEC25BC-DF2B-477C-8C74-611251660FF7}" type="parTrans" cxnId="{FEB5CB8E-52C0-40B5-B267-E29243C15DC5}">
      <dgm:prSet/>
      <dgm:spPr/>
      <dgm:t>
        <a:bodyPr/>
        <a:lstStyle/>
        <a:p>
          <a:endParaRPr lang="en-ZA" sz="2000"/>
        </a:p>
      </dgm:t>
    </dgm:pt>
    <dgm:pt modelId="{D257B3FE-7C65-4D3D-BD82-2E252E14CE01}" type="sibTrans" cxnId="{FEB5CB8E-52C0-40B5-B267-E29243C15DC5}">
      <dgm:prSet/>
      <dgm:spPr/>
      <dgm:t>
        <a:bodyPr/>
        <a:lstStyle/>
        <a:p>
          <a:endParaRPr lang="en-ZA" sz="2000"/>
        </a:p>
      </dgm:t>
    </dgm:pt>
    <dgm:pt modelId="{D3A50B8A-C393-4DB2-80ED-2D759F44D259}">
      <dgm:prSet phldrT="[Text]" custT="1"/>
      <dgm:spPr/>
      <dgm:t>
        <a:bodyPr/>
        <a:lstStyle/>
        <a:p>
          <a:r>
            <a:rPr lang="en-ZA" sz="2000"/>
            <a:t>Overall Sustainability of the CSCM Sector</a:t>
          </a:r>
          <a:endParaRPr lang="en-ZA" sz="2000" dirty="0"/>
        </a:p>
      </dgm:t>
    </dgm:pt>
    <dgm:pt modelId="{C25299DC-8020-4AF3-AE77-84A3390FBD90}" type="parTrans" cxnId="{03EE67D5-AE15-43A3-A87A-D5E4B6736B77}">
      <dgm:prSet/>
      <dgm:spPr/>
      <dgm:t>
        <a:bodyPr/>
        <a:lstStyle/>
        <a:p>
          <a:endParaRPr lang="en-ZA" sz="2000"/>
        </a:p>
      </dgm:t>
    </dgm:pt>
    <dgm:pt modelId="{C82C378E-E111-40C7-B2A5-DDA4B8301AC9}" type="sibTrans" cxnId="{03EE67D5-AE15-43A3-A87A-D5E4B6736B77}">
      <dgm:prSet/>
      <dgm:spPr/>
      <dgm:t>
        <a:bodyPr/>
        <a:lstStyle/>
        <a:p>
          <a:endParaRPr lang="en-ZA" sz="2000"/>
        </a:p>
      </dgm:t>
    </dgm:pt>
    <dgm:pt modelId="{94D9E3A3-294F-402E-A99E-2FFB1A21FD17}">
      <dgm:prSet phldrT="[Text]" custT="1"/>
      <dgm:spPr/>
      <dgm:t>
        <a:bodyPr/>
        <a:lstStyle/>
        <a:p>
          <a:r>
            <a:rPr lang="en-ZA" sz="2000"/>
            <a:t>Questions </a:t>
          </a:r>
          <a:endParaRPr lang="en-ZA" sz="2000" dirty="0"/>
        </a:p>
      </dgm:t>
    </dgm:pt>
    <dgm:pt modelId="{34252B90-F7E4-4300-8124-36ED88246F86}" type="parTrans" cxnId="{6BBB6081-BA40-4269-9C75-FA5BAFFFEC68}">
      <dgm:prSet/>
      <dgm:spPr/>
      <dgm:t>
        <a:bodyPr/>
        <a:lstStyle/>
        <a:p>
          <a:endParaRPr lang="en-ZA" sz="2000"/>
        </a:p>
      </dgm:t>
    </dgm:pt>
    <dgm:pt modelId="{FC417EC1-D3EE-4D67-AD24-37332FECD08C}" type="sibTrans" cxnId="{6BBB6081-BA40-4269-9C75-FA5BAFFFEC68}">
      <dgm:prSet/>
      <dgm:spPr/>
      <dgm:t>
        <a:bodyPr/>
        <a:lstStyle/>
        <a:p>
          <a:endParaRPr lang="en-ZA" sz="2000"/>
        </a:p>
      </dgm:t>
    </dgm:pt>
    <dgm:pt modelId="{221EEA63-9CE3-4B94-A893-BF862165B124}">
      <dgm:prSet phldrT="[Text]" custT="1"/>
      <dgm:spPr/>
      <dgm:t>
        <a:bodyPr/>
        <a:lstStyle/>
        <a:p>
          <a:r>
            <a:rPr lang="en-US" sz="2000"/>
            <a:t>Key Findings and Recommendations</a:t>
          </a:r>
          <a:endParaRPr lang="en-ZA" sz="2000" dirty="0"/>
        </a:p>
      </dgm:t>
    </dgm:pt>
    <dgm:pt modelId="{397868FD-8865-4E8D-B1DB-042DD4BA9665}" type="parTrans" cxnId="{18312C29-E441-46A8-A365-C0D6AD69251C}">
      <dgm:prSet/>
      <dgm:spPr/>
      <dgm:t>
        <a:bodyPr/>
        <a:lstStyle/>
        <a:p>
          <a:endParaRPr lang="en-ZA"/>
        </a:p>
      </dgm:t>
    </dgm:pt>
    <dgm:pt modelId="{9DD10F19-0B8D-4E07-B9BA-345012CB82D8}" type="sibTrans" cxnId="{18312C29-E441-46A8-A365-C0D6AD69251C}">
      <dgm:prSet/>
      <dgm:spPr/>
      <dgm:t>
        <a:bodyPr/>
        <a:lstStyle/>
        <a:p>
          <a:pPr>
            <a:lnSpc>
              <a:spcPct val="100000"/>
            </a:lnSpc>
          </a:pPr>
          <a:endParaRPr lang="en-ZA"/>
        </a:p>
      </dgm:t>
    </dgm:pt>
    <dgm:pt modelId="{9297C324-6F3F-422D-ACFE-7885FDBBC06F}" type="pres">
      <dgm:prSet presAssocID="{04D601D7-8590-486D-AFFF-A94D5FDAD939}" presName="linear" presStyleCnt="0">
        <dgm:presLayoutVars>
          <dgm:dir/>
          <dgm:animLvl val="lvl"/>
          <dgm:resizeHandles val="exact"/>
        </dgm:presLayoutVars>
      </dgm:prSet>
      <dgm:spPr/>
    </dgm:pt>
    <dgm:pt modelId="{EBE5009B-E128-4438-BFB7-B12EBB1DC276}" type="pres">
      <dgm:prSet presAssocID="{D0E8681C-C218-461E-B3AA-770501BEB1A6}" presName="parentLin" presStyleCnt="0"/>
      <dgm:spPr/>
    </dgm:pt>
    <dgm:pt modelId="{99257FC4-E663-4CEA-AEFF-61C469B4C9BC}" type="pres">
      <dgm:prSet presAssocID="{D0E8681C-C218-461E-B3AA-770501BEB1A6}" presName="parentLeftMargin" presStyleLbl="node1" presStyleIdx="0" presStyleCnt="4"/>
      <dgm:spPr/>
    </dgm:pt>
    <dgm:pt modelId="{33B59F48-B86A-4643-87ED-CCF5501E53CF}" type="pres">
      <dgm:prSet presAssocID="{D0E8681C-C218-461E-B3AA-770501BEB1A6}" presName="parentText" presStyleLbl="node1" presStyleIdx="0" presStyleCnt="4" custScaleX="113717">
        <dgm:presLayoutVars>
          <dgm:chMax val="0"/>
          <dgm:bulletEnabled val="1"/>
        </dgm:presLayoutVars>
      </dgm:prSet>
      <dgm:spPr/>
    </dgm:pt>
    <dgm:pt modelId="{DD21C5C3-8AF9-4B33-8EB1-54BDD70E91B0}" type="pres">
      <dgm:prSet presAssocID="{D0E8681C-C218-461E-B3AA-770501BEB1A6}" presName="negativeSpace" presStyleCnt="0"/>
      <dgm:spPr/>
    </dgm:pt>
    <dgm:pt modelId="{5F6ED2A3-2615-4D18-9905-91189CFBF7CC}" type="pres">
      <dgm:prSet presAssocID="{D0E8681C-C218-461E-B3AA-770501BEB1A6}" presName="childText" presStyleLbl="conFgAcc1" presStyleIdx="0" presStyleCnt="4" custScaleX="96020">
        <dgm:presLayoutVars>
          <dgm:bulletEnabled val="1"/>
        </dgm:presLayoutVars>
      </dgm:prSet>
      <dgm:spPr>
        <a:solidFill>
          <a:srgbClr val="E8941A">
            <a:alpha val="89804"/>
          </a:srgbClr>
        </a:solidFill>
      </dgm:spPr>
    </dgm:pt>
    <dgm:pt modelId="{EEAC378C-9C97-43FC-A720-8853D87E1F65}" type="pres">
      <dgm:prSet presAssocID="{D257B3FE-7C65-4D3D-BD82-2E252E14CE01}" presName="spaceBetweenRectangles" presStyleCnt="0"/>
      <dgm:spPr/>
    </dgm:pt>
    <dgm:pt modelId="{F186B518-DDB9-4E02-98E0-197A948DBA27}" type="pres">
      <dgm:prSet presAssocID="{D3A50B8A-C393-4DB2-80ED-2D759F44D259}" presName="parentLin" presStyleCnt="0"/>
      <dgm:spPr/>
    </dgm:pt>
    <dgm:pt modelId="{AC66BA5E-F5CE-4EFB-8375-EB5A243F0A02}" type="pres">
      <dgm:prSet presAssocID="{D3A50B8A-C393-4DB2-80ED-2D759F44D259}" presName="parentLeftMargin" presStyleLbl="node1" presStyleIdx="0" presStyleCnt="4"/>
      <dgm:spPr/>
    </dgm:pt>
    <dgm:pt modelId="{CCB3479A-C18F-4A07-B6A2-085D85C8B8DA}" type="pres">
      <dgm:prSet presAssocID="{D3A50B8A-C393-4DB2-80ED-2D759F44D259}" presName="parentText" presStyleLbl="node1" presStyleIdx="1" presStyleCnt="4" custScaleX="113717">
        <dgm:presLayoutVars>
          <dgm:chMax val="0"/>
          <dgm:bulletEnabled val="1"/>
        </dgm:presLayoutVars>
      </dgm:prSet>
      <dgm:spPr/>
    </dgm:pt>
    <dgm:pt modelId="{D85AA119-F653-44DE-AE30-EAA5BFB60198}" type="pres">
      <dgm:prSet presAssocID="{D3A50B8A-C393-4DB2-80ED-2D759F44D259}" presName="negativeSpace" presStyleCnt="0"/>
      <dgm:spPr/>
    </dgm:pt>
    <dgm:pt modelId="{BC213CCE-4B70-400E-997F-6CC9370FC786}" type="pres">
      <dgm:prSet presAssocID="{D3A50B8A-C393-4DB2-80ED-2D759F44D259}" presName="childText" presStyleLbl="conFgAcc1" presStyleIdx="1" presStyleCnt="4" custScaleX="96020">
        <dgm:presLayoutVars>
          <dgm:bulletEnabled val="1"/>
        </dgm:presLayoutVars>
      </dgm:prSet>
      <dgm:spPr>
        <a:solidFill>
          <a:srgbClr val="E8941A">
            <a:alpha val="89804"/>
          </a:srgbClr>
        </a:solidFill>
      </dgm:spPr>
    </dgm:pt>
    <dgm:pt modelId="{69820E5E-9ED0-464F-9B3F-901EECCB4497}" type="pres">
      <dgm:prSet presAssocID="{C82C378E-E111-40C7-B2A5-DDA4B8301AC9}" presName="spaceBetweenRectangles" presStyleCnt="0"/>
      <dgm:spPr/>
    </dgm:pt>
    <dgm:pt modelId="{1DE4CD65-4ED1-4EE6-AFE2-5FCBF1250DCD}" type="pres">
      <dgm:prSet presAssocID="{221EEA63-9CE3-4B94-A893-BF862165B124}" presName="parentLin" presStyleCnt="0"/>
      <dgm:spPr/>
    </dgm:pt>
    <dgm:pt modelId="{A6E35CDE-0865-4350-B658-F9D740C3A759}" type="pres">
      <dgm:prSet presAssocID="{221EEA63-9CE3-4B94-A893-BF862165B124}" presName="parentLeftMargin" presStyleLbl="node1" presStyleIdx="1" presStyleCnt="4"/>
      <dgm:spPr/>
    </dgm:pt>
    <dgm:pt modelId="{A59BA96E-FA9A-4FA8-9C08-F2727C53AA04}" type="pres">
      <dgm:prSet presAssocID="{221EEA63-9CE3-4B94-A893-BF862165B124}" presName="parentText" presStyleLbl="node1" presStyleIdx="2" presStyleCnt="4" custScaleX="113717">
        <dgm:presLayoutVars>
          <dgm:chMax val="0"/>
          <dgm:bulletEnabled val="1"/>
        </dgm:presLayoutVars>
      </dgm:prSet>
      <dgm:spPr/>
    </dgm:pt>
    <dgm:pt modelId="{4EE92163-9A66-4D42-BA93-58515525F98D}" type="pres">
      <dgm:prSet presAssocID="{221EEA63-9CE3-4B94-A893-BF862165B124}" presName="negativeSpace" presStyleCnt="0"/>
      <dgm:spPr/>
    </dgm:pt>
    <dgm:pt modelId="{D0167245-2FD2-4EBE-804B-BCD54CDBA9E0}" type="pres">
      <dgm:prSet presAssocID="{221EEA63-9CE3-4B94-A893-BF862165B124}" presName="childText" presStyleLbl="conFgAcc1" presStyleIdx="2" presStyleCnt="4" custScaleX="96020">
        <dgm:presLayoutVars>
          <dgm:bulletEnabled val="1"/>
        </dgm:presLayoutVars>
      </dgm:prSet>
      <dgm:spPr>
        <a:solidFill>
          <a:srgbClr val="E8941A">
            <a:alpha val="89804"/>
          </a:srgbClr>
        </a:solidFill>
      </dgm:spPr>
    </dgm:pt>
    <dgm:pt modelId="{84A597CF-8122-4534-80CE-C77109DC746D}" type="pres">
      <dgm:prSet presAssocID="{9DD10F19-0B8D-4E07-B9BA-345012CB82D8}" presName="spaceBetweenRectangles" presStyleCnt="0"/>
      <dgm:spPr/>
    </dgm:pt>
    <dgm:pt modelId="{2A80151F-9A83-43CB-894B-189515DA2E7A}" type="pres">
      <dgm:prSet presAssocID="{94D9E3A3-294F-402E-A99E-2FFB1A21FD17}" presName="parentLin" presStyleCnt="0"/>
      <dgm:spPr/>
    </dgm:pt>
    <dgm:pt modelId="{47B4CC56-BF3B-4468-AEB2-2008B0F2BBE3}" type="pres">
      <dgm:prSet presAssocID="{94D9E3A3-294F-402E-A99E-2FFB1A21FD17}" presName="parentLeftMargin" presStyleLbl="node1" presStyleIdx="2" presStyleCnt="4"/>
      <dgm:spPr/>
    </dgm:pt>
    <dgm:pt modelId="{0892BEDF-3C34-4058-B132-5A3A1B7FBC62}" type="pres">
      <dgm:prSet presAssocID="{94D9E3A3-294F-402E-A99E-2FFB1A21FD17}" presName="parentText" presStyleLbl="node1" presStyleIdx="3" presStyleCnt="4" custScaleX="113717">
        <dgm:presLayoutVars>
          <dgm:chMax val="0"/>
          <dgm:bulletEnabled val="1"/>
        </dgm:presLayoutVars>
      </dgm:prSet>
      <dgm:spPr/>
    </dgm:pt>
    <dgm:pt modelId="{894CD4B8-EC39-4B9B-8D7F-EEBFBEA67C7A}" type="pres">
      <dgm:prSet presAssocID="{94D9E3A3-294F-402E-A99E-2FFB1A21FD17}" presName="negativeSpace" presStyleCnt="0"/>
      <dgm:spPr/>
    </dgm:pt>
    <dgm:pt modelId="{6849C991-04C6-487E-8268-5D1CEDBDEF5A}" type="pres">
      <dgm:prSet presAssocID="{94D9E3A3-294F-402E-A99E-2FFB1A21FD17}" presName="childText" presStyleLbl="conFgAcc1" presStyleIdx="3" presStyleCnt="4" custScaleX="96020">
        <dgm:presLayoutVars>
          <dgm:bulletEnabled val="1"/>
        </dgm:presLayoutVars>
      </dgm:prSet>
      <dgm:spPr>
        <a:solidFill>
          <a:srgbClr val="E8941A">
            <a:alpha val="89804"/>
          </a:srgbClr>
        </a:solidFill>
      </dgm:spPr>
    </dgm:pt>
  </dgm:ptLst>
  <dgm:cxnLst>
    <dgm:cxn modelId="{24CDCA1A-3B07-494C-8045-52B769F3B560}" type="presOf" srcId="{221EEA63-9CE3-4B94-A893-BF862165B124}" destId="{A6E35CDE-0865-4350-B658-F9D740C3A759}" srcOrd="0" destOrd="0" presId="urn:microsoft.com/office/officeart/2005/8/layout/list1"/>
    <dgm:cxn modelId="{B64CAF1F-1B0C-4930-B4E8-77C285BDCA41}" type="presOf" srcId="{04D601D7-8590-486D-AFFF-A94D5FDAD939}" destId="{9297C324-6F3F-422D-ACFE-7885FDBBC06F}" srcOrd="0" destOrd="0" presId="urn:microsoft.com/office/officeart/2005/8/layout/list1"/>
    <dgm:cxn modelId="{18312C29-E441-46A8-A365-C0D6AD69251C}" srcId="{04D601D7-8590-486D-AFFF-A94D5FDAD939}" destId="{221EEA63-9CE3-4B94-A893-BF862165B124}" srcOrd="2" destOrd="0" parTransId="{397868FD-8865-4E8D-B1DB-042DD4BA9665}" sibTransId="{9DD10F19-0B8D-4E07-B9BA-345012CB82D8}"/>
    <dgm:cxn modelId="{BB97EF6D-6188-4D6D-8C39-A3874F853EFC}" type="presOf" srcId="{D0E8681C-C218-461E-B3AA-770501BEB1A6}" destId="{33B59F48-B86A-4643-87ED-CCF5501E53CF}" srcOrd="1" destOrd="0" presId="urn:microsoft.com/office/officeart/2005/8/layout/list1"/>
    <dgm:cxn modelId="{6BBB6081-BA40-4269-9C75-FA5BAFFFEC68}" srcId="{04D601D7-8590-486D-AFFF-A94D5FDAD939}" destId="{94D9E3A3-294F-402E-A99E-2FFB1A21FD17}" srcOrd="3" destOrd="0" parTransId="{34252B90-F7E4-4300-8124-36ED88246F86}" sibTransId="{FC417EC1-D3EE-4D67-AD24-37332FECD08C}"/>
    <dgm:cxn modelId="{6662C284-FC3C-41EE-A912-F31C813525FC}" type="presOf" srcId="{D3A50B8A-C393-4DB2-80ED-2D759F44D259}" destId="{AC66BA5E-F5CE-4EFB-8375-EB5A243F0A02}" srcOrd="0" destOrd="0" presId="urn:microsoft.com/office/officeart/2005/8/layout/list1"/>
    <dgm:cxn modelId="{FEB5CB8E-52C0-40B5-B267-E29243C15DC5}" srcId="{04D601D7-8590-486D-AFFF-A94D5FDAD939}" destId="{D0E8681C-C218-461E-B3AA-770501BEB1A6}" srcOrd="0" destOrd="0" parTransId="{BBEC25BC-DF2B-477C-8C74-611251660FF7}" sibTransId="{D257B3FE-7C65-4D3D-BD82-2E252E14CE01}"/>
    <dgm:cxn modelId="{AB6A96A3-FCCF-40FF-9127-57BA986CAF82}" type="presOf" srcId="{94D9E3A3-294F-402E-A99E-2FFB1A21FD17}" destId="{47B4CC56-BF3B-4468-AEB2-2008B0F2BBE3}" srcOrd="0" destOrd="0" presId="urn:microsoft.com/office/officeart/2005/8/layout/list1"/>
    <dgm:cxn modelId="{140B6DA9-0EB9-4944-86C2-1B84EB23510B}" type="presOf" srcId="{221EEA63-9CE3-4B94-A893-BF862165B124}" destId="{A59BA96E-FA9A-4FA8-9C08-F2727C53AA04}" srcOrd="1" destOrd="0" presId="urn:microsoft.com/office/officeart/2005/8/layout/list1"/>
    <dgm:cxn modelId="{6D9BA8B7-C4FA-4A9A-893C-772F1BB27E10}" type="presOf" srcId="{D0E8681C-C218-461E-B3AA-770501BEB1A6}" destId="{99257FC4-E663-4CEA-AEFF-61C469B4C9BC}" srcOrd="0" destOrd="0" presId="urn:microsoft.com/office/officeart/2005/8/layout/list1"/>
    <dgm:cxn modelId="{EA1373BE-E772-4A25-9E10-30DA49363F6C}" type="presOf" srcId="{94D9E3A3-294F-402E-A99E-2FFB1A21FD17}" destId="{0892BEDF-3C34-4058-B132-5A3A1B7FBC62}" srcOrd="1" destOrd="0" presId="urn:microsoft.com/office/officeart/2005/8/layout/list1"/>
    <dgm:cxn modelId="{2A4478C6-010B-4493-9C1D-1D673F78EF42}" type="presOf" srcId="{D3A50B8A-C393-4DB2-80ED-2D759F44D259}" destId="{CCB3479A-C18F-4A07-B6A2-085D85C8B8DA}" srcOrd="1" destOrd="0" presId="urn:microsoft.com/office/officeart/2005/8/layout/list1"/>
    <dgm:cxn modelId="{03EE67D5-AE15-43A3-A87A-D5E4B6736B77}" srcId="{04D601D7-8590-486D-AFFF-A94D5FDAD939}" destId="{D3A50B8A-C393-4DB2-80ED-2D759F44D259}" srcOrd="1" destOrd="0" parTransId="{C25299DC-8020-4AF3-AE77-84A3390FBD90}" sibTransId="{C82C378E-E111-40C7-B2A5-DDA4B8301AC9}"/>
    <dgm:cxn modelId="{AD2E3964-536B-46A9-AE98-AB7AD4280E3D}" type="presParOf" srcId="{9297C324-6F3F-422D-ACFE-7885FDBBC06F}" destId="{EBE5009B-E128-4438-BFB7-B12EBB1DC276}" srcOrd="0" destOrd="0" presId="urn:microsoft.com/office/officeart/2005/8/layout/list1"/>
    <dgm:cxn modelId="{BEF13B9C-7949-4F43-B825-27452CF7F85C}" type="presParOf" srcId="{EBE5009B-E128-4438-BFB7-B12EBB1DC276}" destId="{99257FC4-E663-4CEA-AEFF-61C469B4C9BC}" srcOrd="0" destOrd="0" presId="urn:microsoft.com/office/officeart/2005/8/layout/list1"/>
    <dgm:cxn modelId="{DF1A57B7-C028-4AE6-A256-EF1383C566AD}" type="presParOf" srcId="{EBE5009B-E128-4438-BFB7-B12EBB1DC276}" destId="{33B59F48-B86A-4643-87ED-CCF5501E53CF}" srcOrd="1" destOrd="0" presId="urn:microsoft.com/office/officeart/2005/8/layout/list1"/>
    <dgm:cxn modelId="{93E6A393-9451-423F-A046-5A0833958F6E}" type="presParOf" srcId="{9297C324-6F3F-422D-ACFE-7885FDBBC06F}" destId="{DD21C5C3-8AF9-4B33-8EB1-54BDD70E91B0}" srcOrd="1" destOrd="0" presId="urn:microsoft.com/office/officeart/2005/8/layout/list1"/>
    <dgm:cxn modelId="{946DADA7-E8A2-4E17-B358-169AC6780899}" type="presParOf" srcId="{9297C324-6F3F-422D-ACFE-7885FDBBC06F}" destId="{5F6ED2A3-2615-4D18-9905-91189CFBF7CC}" srcOrd="2" destOrd="0" presId="urn:microsoft.com/office/officeart/2005/8/layout/list1"/>
    <dgm:cxn modelId="{13C749F0-04C7-474A-80C6-FDB31D4A8481}" type="presParOf" srcId="{9297C324-6F3F-422D-ACFE-7885FDBBC06F}" destId="{EEAC378C-9C97-43FC-A720-8853D87E1F65}" srcOrd="3" destOrd="0" presId="urn:microsoft.com/office/officeart/2005/8/layout/list1"/>
    <dgm:cxn modelId="{FA4B6EC1-8308-46F2-8A14-019FC63F15A8}" type="presParOf" srcId="{9297C324-6F3F-422D-ACFE-7885FDBBC06F}" destId="{F186B518-DDB9-4E02-98E0-197A948DBA27}" srcOrd="4" destOrd="0" presId="urn:microsoft.com/office/officeart/2005/8/layout/list1"/>
    <dgm:cxn modelId="{565807F8-9FF2-4617-B868-FD8EFB02FDA5}" type="presParOf" srcId="{F186B518-DDB9-4E02-98E0-197A948DBA27}" destId="{AC66BA5E-F5CE-4EFB-8375-EB5A243F0A02}" srcOrd="0" destOrd="0" presId="urn:microsoft.com/office/officeart/2005/8/layout/list1"/>
    <dgm:cxn modelId="{B7C74EE2-74B3-4886-9BA1-DA7B756F9531}" type="presParOf" srcId="{F186B518-DDB9-4E02-98E0-197A948DBA27}" destId="{CCB3479A-C18F-4A07-B6A2-085D85C8B8DA}" srcOrd="1" destOrd="0" presId="urn:microsoft.com/office/officeart/2005/8/layout/list1"/>
    <dgm:cxn modelId="{E7E711FB-9CB4-475F-ABAE-8DB018795981}" type="presParOf" srcId="{9297C324-6F3F-422D-ACFE-7885FDBBC06F}" destId="{D85AA119-F653-44DE-AE30-EAA5BFB60198}" srcOrd="5" destOrd="0" presId="urn:microsoft.com/office/officeart/2005/8/layout/list1"/>
    <dgm:cxn modelId="{77238620-798A-4694-9BB6-AF6A466B5B41}" type="presParOf" srcId="{9297C324-6F3F-422D-ACFE-7885FDBBC06F}" destId="{BC213CCE-4B70-400E-997F-6CC9370FC786}" srcOrd="6" destOrd="0" presId="urn:microsoft.com/office/officeart/2005/8/layout/list1"/>
    <dgm:cxn modelId="{69A307C8-CC59-4F28-B263-700B7BD546F7}" type="presParOf" srcId="{9297C324-6F3F-422D-ACFE-7885FDBBC06F}" destId="{69820E5E-9ED0-464F-9B3F-901EECCB4497}" srcOrd="7" destOrd="0" presId="urn:microsoft.com/office/officeart/2005/8/layout/list1"/>
    <dgm:cxn modelId="{D21842C2-2ADE-4BC1-B8A3-593FEB11EECA}" type="presParOf" srcId="{9297C324-6F3F-422D-ACFE-7885FDBBC06F}" destId="{1DE4CD65-4ED1-4EE6-AFE2-5FCBF1250DCD}" srcOrd="8" destOrd="0" presId="urn:microsoft.com/office/officeart/2005/8/layout/list1"/>
    <dgm:cxn modelId="{0DBC8108-AC62-435F-A991-D7BBF4F509DD}" type="presParOf" srcId="{1DE4CD65-4ED1-4EE6-AFE2-5FCBF1250DCD}" destId="{A6E35CDE-0865-4350-B658-F9D740C3A759}" srcOrd="0" destOrd="0" presId="urn:microsoft.com/office/officeart/2005/8/layout/list1"/>
    <dgm:cxn modelId="{51CFF6C3-71D3-44BB-983A-0A952618053F}" type="presParOf" srcId="{1DE4CD65-4ED1-4EE6-AFE2-5FCBF1250DCD}" destId="{A59BA96E-FA9A-4FA8-9C08-F2727C53AA04}" srcOrd="1" destOrd="0" presId="urn:microsoft.com/office/officeart/2005/8/layout/list1"/>
    <dgm:cxn modelId="{F1FAA0B1-C4DF-4DC7-B3C9-FF837F836DCB}" type="presParOf" srcId="{9297C324-6F3F-422D-ACFE-7885FDBBC06F}" destId="{4EE92163-9A66-4D42-BA93-58515525F98D}" srcOrd="9" destOrd="0" presId="urn:microsoft.com/office/officeart/2005/8/layout/list1"/>
    <dgm:cxn modelId="{AE3494D1-BDEB-4C77-A588-05FB0341AC72}" type="presParOf" srcId="{9297C324-6F3F-422D-ACFE-7885FDBBC06F}" destId="{D0167245-2FD2-4EBE-804B-BCD54CDBA9E0}" srcOrd="10" destOrd="0" presId="urn:microsoft.com/office/officeart/2005/8/layout/list1"/>
    <dgm:cxn modelId="{B0C1AB9E-F6E5-4E44-B82D-B9D54726C337}" type="presParOf" srcId="{9297C324-6F3F-422D-ACFE-7885FDBBC06F}" destId="{84A597CF-8122-4534-80CE-C77109DC746D}" srcOrd="11" destOrd="0" presId="urn:microsoft.com/office/officeart/2005/8/layout/list1"/>
    <dgm:cxn modelId="{36BC5109-FD7C-4270-9ECF-63A84E1FA42B}" type="presParOf" srcId="{9297C324-6F3F-422D-ACFE-7885FDBBC06F}" destId="{2A80151F-9A83-43CB-894B-189515DA2E7A}" srcOrd="12" destOrd="0" presId="urn:microsoft.com/office/officeart/2005/8/layout/list1"/>
    <dgm:cxn modelId="{3AF82BA5-E24C-478C-89CD-6334CDDCF18E}" type="presParOf" srcId="{2A80151F-9A83-43CB-894B-189515DA2E7A}" destId="{47B4CC56-BF3B-4468-AEB2-2008B0F2BBE3}" srcOrd="0" destOrd="0" presId="urn:microsoft.com/office/officeart/2005/8/layout/list1"/>
    <dgm:cxn modelId="{FF6C0082-0DB0-492D-95E9-4EE0FEA25A79}" type="presParOf" srcId="{2A80151F-9A83-43CB-894B-189515DA2E7A}" destId="{0892BEDF-3C34-4058-B132-5A3A1B7FBC62}" srcOrd="1" destOrd="0" presId="urn:microsoft.com/office/officeart/2005/8/layout/list1"/>
    <dgm:cxn modelId="{3CE08F9A-0843-4A40-A339-542168D33A7A}" type="presParOf" srcId="{9297C324-6F3F-422D-ACFE-7885FDBBC06F}" destId="{894CD4B8-EC39-4B9B-8D7F-EEBFBEA67C7A}" srcOrd="13" destOrd="0" presId="urn:microsoft.com/office/officeart/2005/8/layout/list1"/>
    <dgm:cxn modelId="{7708CCF9-BEF3-4AA5-81C0-1188769B21EA}" type="presParOf" srcId="{9297C324-6F3F-422D-ACFE-7885FDBBC06F}" destId="{6849C991-04C6-487E-8268-5D1CEDBDEF5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ED2A3-2615-4D18-9905-91189CFBF7CC}">
      <dsp:nvSpPr>
        <dsp:cNvPr id="0" name=""/>
        <dsp:cNvSpPr/>
      </dsp:nvSpPr>
      <dsp:spPr>
        <a:xfrm>
          <a:off x="0" y="453239"/>
          <a:ext cx="6948007" cy="655200"/>
        </a:xfrm>
        <a:prstGeom prst="rect">
          <a:avLst/>
        </a:prstGeom>
        <a:solidFill>
          <a:srgbClr val="E8941A">
            <a:alpha val="89804"/>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B59F48-B86A-4643-87ED-CCF5501E53CF}">
      <dsp:nvSpPr>
        <dsp:cNvPr id="0" name=""/>
        <dsp:cNvSpPr/>
      </dsp:nvSpPr>
      <dsp:spPr>
        <a:xfrm>
          <a:off x="361800" y="69479"/>
          <a:ext cx="5759993" cy="76752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453" tIns="0" rIns="191453" bIns="0" numCol="1" spcCol="1270" anchor="ctr" anchorCtr="0">
          <a:noAutofit/>
        </a:bodyPr>
        <a:lstStyle/>
        <a:p>
          <a:pPr marL="0" lvl="0" indent="0" algn="l" defTabSz="889000">
            <a:lnSpc>
              <a:spcPct val="90000"/>
            </a:lnSpc>
            <a:spcBef>
              <a:spcPct val="0"/>
            </a:spcBef>
            <a:spcAft>
              <a:spcPct val="35000"/>
            </a:spcAft>
            <a:buNone/>
          </a:pPr>
          <a:r>
            <a:rPr lang="en-ZA" sz="2000" kern="1200"/>
            <a:t>Project Objectives and Research Methodology </a:t>
          </a:r>
          <a:endParaRPr lang="en-ZA" sz="2000" kern="1200" dirty="0"/>
        </a:p>
      </dsp:txBody>
      <dsp:txXfrm>
        <a:off x="399267" y="106946"/>
        <a:ext cx="5685059" cy="692586"/>
      </dsp:txXfrm>
    </dsp:sp>
    <dsp:sp modelId="{BC213CCE-4B70-400E-997F-6CC9370FC786}">
      <dsp:nvSpPr>
        <dsp:cNvPr id="0" name=""/>
        <dsp:cNvSpPr/>
      </dsp:nvSpPr>
      <dsp:spPr>
        <a:xfrm>
          <a:off x="0" y="1632599"/>
          <a:ext cx="6948007" cy="655200"/>
        </a:xfrm>
        <a:prstGeom prst="rect">
          <a:avLst/>
        </a:prstGeom>
        <a:solidFill>
          <a:srgbClr val="E8941A">
            <a:alpha val="89804"/>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B3479A-C18F-4A07-B6A2-085D85C8B8DA}">
      <dsp:nvSpPr>
        <dsp:cNvPr id="0" name=""/>
        <dsp:cNvSpPr/>
      </dsp:nvSpPr>
      <dsp:spPr>
        <a:xfrm>
          <a:off x="361800" y="1248839"/>
          <a:ext cx="5759993" cy="76752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453" tIns="0" rIns="191453" bIns="0" numCol="1" spcCol="1270" anchor="ctr" anchorCtr="0">
          <a:noAutofit/>
        </a:bodyPr>
        <a:lstStyle/>
        <a:p>
          <a:pPr marL="0" lvl="0" indent="0" algn="l" defTabSz="889000">
            <a:lnSpc>
              <a:spcPct val="90000"/>
            </a:lnSpc>
            <a:spcBef>
              <a:spcPct val="0"/>
            </a:spcBef>
            <a:spcAft>
              <a:spcPct val="35000"/>
            </a:spcAft>
            <a:buNone/>
          </a:pPr>
          <a:r>
            <a:rPr lang="en-ZA" sz="2000" kern="1200"/>
            <a:t>Overall Sustainability of the CSCM Sector</a:t>
          </a:r>
          <a:endParaRPr lang="en-ZA" sz="2000" kern="1200" dirty="0"/>
        </a:p>
      </dsp:txBody>
      <dsp:txXfrm>
        <a:off x="399267" y="1286306"/>
        <a:ext cx="5685059" cy="692586"/>
      </dsp:txXfrm>
    </dsp:sp>
    <dsp:sp modelId="{D0167245-2FD2-4EBE-804B-BCD54CDBA9E0}">
      <dsp:nvSpPr>
        <dsp:cNvPr id="0" name=""/>
        <dsp:cNvSpPr/>
      </dsp:nvSpPr>
      <dsp:spPr>
        <a:xfrm>
          <a:off x="0" y="2811959"/>
          <a:ext cx="6948007" cy="655200"/>
        </a:xfrm>
        <a:prstGeom prst="rect">
          <a:avLst/>
        </a:prstGeom>
        <a:solidFill>
          <a:srgbClr val="E8941A">
            <a:alpha val="89804"/>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9BA96E-FA9A-4FA8-9C08-F2727C53AA04}">
      <dsp:nvSpPr>
        <dsp:cNvPr id="0" name=""/>
        <dsp:cNvSpPr/>
      </dsp:nvSpPr>
      <dsp:spPr>
        <a:xfrm>
          <a:off x="361800" y="2428199"/>
          <a:ext cx="5759993" cy="76752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453" tIns="0" rIns="191453" bIns="0" numCol="1" spcCol="1270" anchor="ctr" anchorCtr="0">
          <a:noAutofit/>
        </a:bodyPr>
        <a:lstStyle/>
        <a:p>
          <a:pPr marL="0" lvl="0" indent="0" algn="l" defTabSz="889000">
            <a:lnSpc>
              <a:spcPct val="90000"/>
            </a:lnSpc>
            <a:spcBef>
              <a:spcPct val="0"/>
            </a:spcBef>
            <a:spcAft>
              <a:spcPct val="35000"/>
            </a:spcAft>
            <a:buNone/>
          </a:pPr>
          <a:r>
            <a:rPr lang="en-US" sz="2000" kern="1200"/>
            <a:t>Key Findings and Recommendations</a:t>
          </a:r>
          <a:endParaRPr lang="en-ZA" sz="2000" kern="1200" dirty="0"/>
        </a:p>
      </dsp:txBody>
      <dsp:txXfrm>
        <a:off x="399267" y="2465666"/>
        <a:ext cx="5685059" cy="692586"/>
      </dsp:txXfrm>
    </dsp:sp>
    <dsp:sp modelId="{6849C991-04C6-487E-8268-5D1CEDBDEF5A}">
      <dsp:nvSpPr>
        <dsp:cNvPr id="0" name=""/>
        <dsp:cNvSpPr/>
      </dsp:nvSpPr>
      <dsp:spPr>
        <a:xfrm>
          <a:off x="0" y="3991320"/>
          <a:ext cx="6948007" cy="655200"/>
        </a:xfrm>
        <a:prstGeom prst="rect">
          <a:avLst/>
        </a:prstGeom>
        <a:solidFill>
          <a:srgbClr val="E8941A">
            <a:alpha val="89804"/>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92BEDF-3C34-4058-B132-5A3A1B7FBC62}">
      <dsp:nvSpPr>
        <dsp:cNvPr id="0" name=""/>
        <dsp:cNvSpPr/>
      </dsp:nvSpPr>
      <dsp:spPr>
        <a:xfrm>
          <a:off x="361800" y="3607560"/>
          <a:ext cx="5759993" cy="76752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453" tIns="0" rIns="191453" bIns="0" numCol="1" spcCol="1270" anchor="ctr" anchorCtr="0">
          <a:noAutofit/>
        </a:bodyPr>
        <a:lstStyle/>
        <a:p>
          <a:pPr marL="0" lvl="0" indent="0" algn="l" defTabSz="889000">
            <a:lnSpc>
              <a:spcPct val="90000"/>
            </a:lnSpc>
            <a:spcBef>
              <a:spcPct val="0"/>
            </a:spcBef>
            <a:spcAft>
              <a:spcPct val="35000"/>
            </a:spcAft>
            <a:buNone/>
          </a:pPr>
          <a:r>
            <a:rPr lang="en-ZA" sz="2000" kern="1200"/>
            <a:t>Questions </a:t>
          </a:r>
          <a:endParaRPr lang="en-ZA" sz="2000" kern="1200" dirty="0"/>
        </a:p>
      </dsp:txBody>
      <dsp:txXfrm>
        <a:off x="399267" y="3645027"/>
        <a:ext cx="5685059"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5088" cy="464503"/>
          </a:xfrm>
          <a:prstGeom prst="rect">
            <a:avLst/>
          </a:prstGeom>
        </p:spPr>
        <p:txBody>
          <a:bodyPr vert="horz" lIns="91367" tIns="45683" rIns="91367" bIns="45683" rtlCol="0"/>
          <a:lstStyle>
            <a:lvl1pPr algn="l">
              <a:defRPr sz="1200"/>
            </a:lvl1pPr>
          </a:lstStyle>
          <a:p>
            <a:endParaRPr lang="en-ZA" dirty="0"/>
          </a:p>
        </p:txBody>
      </p:sp>
      <p:sp>
        <p:nvSpPr>
          <p:cNvPr id="3" name="Date Placeholder 2"/>
          <p:cNvSpPr>
            <a:spLocks noGrp="1"/>
          </p:cNvSpPr>
          <p:nvPr>
            <p:ph type="dt" sz="quarter" idx="1"/>
          </p:nvPr>
        </p:nvSpPr>
        <p:spPr>
          <a:xfrm>
            <a:off x="3967342" y="1"/>
            <a:ext cx="3035088" cy="464503"/>
          </a:xfrm>
          <a:prstGeom prst="rect">
            <a:avLst/>
          </a:prstGeom>
        </p:spPr>
        <p:txBody>
          <a:bodyPr vert="horz" lIns="91367" tIns="45683" rIns="91367" bIns="45683" rtlCol="0"/>
          <a:lstStyle>
            <a:lvl1pPr algn="r">
              <a:defRPr sz="1200"/>
            </a:lvl1pPr>
          </a:lstStyle>
          <a:p>
            <a:fld id="{D19BE452-FB41-4B44-A1E0-D6A9054AF160}" type="datetimeFigureOut">
              <a:rPr lang="en-ZA" smtClean="0"/>
              <a:t>2024/10/28</a:t>
            </a:fld>
            <a:endParaRPr lang="en-ZA" dirty="0"/>
          </a:p>
        </p:txBody>
      </p:sp>
      <p:sp>
        <p:nvSpPr>
          <p:cNvPr id="4" name="Footer Placeholder 3"/>
          <p:cNvSpPr>
            <a:spLocks noGrp="1"/>
          </p:cNvSpPr>
          <p:nvPr>
            <p:ph type="ftr" sz="quarter" idx="2"/>
          </p:nvPr>
        </p:nvSpPr>
        <p:spPr>
          <a:xfrm>
            <a:off x="1" y="8823935"/>
            <a:ext cx="3035088" cy="464503"/>
          </a:xfrm>
          <a:prstGeom prst="rect">
            <a:avLst/>
          </a:prstGeom>
        </p:spPr>
        <p:txBody>
          <a:bodyPr vert="horz" lIns="91367" tIns="45683" rIns="91367" bIns="45683" rtlCol="0" anchor="b"/>
          <a:lstStyle>
            <a:lvl1pPr algn="l">
              <a:defRPr sz="1200"/>
            </a:lvl1pPr>
          </a:lstStyle>
          <a:p>
            <a:endParaRPr lang="en-ZA" dirty="0"/>
          </a:p>
        </p:txBody>
      </p:sp>
    </p:spTree>
    <p:extLst>
      <p:ext uri="{BB962C8B-B14F-4D97-AF65-F5344CB8AC3E}">
        <p14:creationId xmlns:p14="http://schemas.microsoft.com/office/powerpoint/2010/main" val="151428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5088" cy="464503"/>
          </a:xfrm>
          <a:prstGeom prst="rect">
            <a:avLst/>
          </a:prstGeom>
        </p:spPr>
        <p:txBody>
          <a:bodyPr vert="horz" lIns="91367" tIns="45683" rIns="91367" bIns="45683" rtlCol="0"/>
          <a:lstStyle>
            <a:lvl1pPr algn="l">
              <a:defRPr sz="1200"/>
            </a:lvl1pPr>
          </a:lstStyle>
          <a:p>
            <a:endParaRPr lang="en-ZA" dirty="0"/>
          </a:p>
        </p:txBody>
      </p:sp>
      <p:sp>
        <p:nvSpPr>
          <p:cNvPr id="3" name="Date Placeholder 2"/>
          <p:cNvSpPr>
            <a:spLocks noGrp="1"/>
          </p:cNvSpPr>
          <p:nvPr>
            <p:ph type="dt" idx="1"/>
          </p:nvPr>
        </p:nvSpPr>
        <p:spPr>
          <a:xfrm>
            <a:off x="3967342" y="1"/>
            <a:ext cx="3035088" cy="464503"/>
          </a:xfrm>
          <a:prstGeom prst="rect">
            <a:avLst/>
          </a:prstGeom>
        </p:spPr>
        <p:txBody>
          <a:bodyPr vert="horz" lIns="91367" tIns="45683" rIns="91367" bIns="45683" rtlCol="0"/>
          <a:lstStyle>
            <a:lvl1pPr algn="r">
              <a:defRPr sz="1200"/>
            </a:lvl1pPr>
          </a:lstStyle>
          <a:p>
            <a:fld id="{E1CEF5BA-8243-48B0-82BD-FF0F20DD1EC9}" type="datetimeFigureOut">
              <a:rPr lang="en-ZA" smtClean="0"/>
              <a:t>2024/10/28</a:t>
            </a:fld>
            <a:endParaRPr lang="en-ZA" dirty="0"/>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367" tIns="45683" rIns="91367" bIns="45683" rtlCol="0" anchor="ctr"/>
          <a:lstStyle/>
          <a:p>
            <a:endParaRPr lang="en-ZA" dirty="0"/>
          </a:p>
        </p:txBody>
      </p:sp>
      <p:sp>
        <p:nvSpPr>
          <p:cNvPr id="5" name="Notes Placeholder 4"/>
          <p:cNvSpPr>
            <a:spLocks noGrp="1"/>
          </p:cNvSpPr>
          <p:nvPr>
            <p:ph type="body" sz="quarter" idx="3"/>
          </p:nvPr>
        </p:nvSpPr>
        <p:spPr>
          <a:xfrm>
            <a:off x="700406" y="4412775"/>
            <a:ext cx="5603240" cy="4180523"/>
          </a:xfrm>
          <a:prstGeom prst="rect">
            <a:avLst/>
          </a:prstGeom>
        </p:spPr>
        <p:txBody>
          <a:bodyPr vert="horz" lIns="91367" tIns="45683" rIns="91367" bIns="456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23935"/>
            <a:ext cx="3035088" cy="464503"/>
          </a:xfrm>
          <a:prstGeom prst="rect">
            <a:avLst/>
          </a:prstGeom>
        </p:spPr>
        <p:txBody>
          <a:bodyPr vert="horz" lIns="91367" tIns="45683" rIns="91367" bIns="45683"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67342" y="8823935"/>
            <a:ext cx="3035088" cy="464503"/>
          </a:xfrm>
          <a:prstGeom prst="rect">
            <a:avLst/>
          </a:prstGeom>
        </p:spPr>
        <p:txBody>
          <a:bodyPr vert="horz" lIns="91367" tIns="45683" rIns="91367" bIns="45683" rtlCol="0" anchor="b"/>
          <a:lstStyle>
            <a:lvl1pPr algn="r">
              <a:defRPr sz="1200"/>
            </a:lvl1pPr>
          </a:lstStyle>
          <a:p>
            <a:fld id="{4115F4E0-F66D-44F2-ACA9-B7A6AA76DB76}" type="slidenum">
              <a:rPr lang="en-ZA" smtClean="0"/>
              <a:t>‹#›</a:t>
            </a:fld>
            <a:endParaRPr lang="en-ZA" dirty="0"/>
          </a:p>
        </p:txBody>
      </p:sp>
    </p:spTree>
    <p:extLst>
      <p:ext uri="{BB962C8B-B14F-4D97-AF65-F5344CB8AC3E}">
        <p14:creationId xmlns:p14="http://schemas.microsoft.com/office/powerpoint/2010/main" val="178796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15F4E0-F66D-44F2-ACA9-B7A6AA76DB76}" type="slidenum">
              <a:rPr lang="en-ZA" smtClean="0"/>
              <a:t>1</a:t>
            </a:fld>
            <a:endParaRPr lang="en-ZA" dirty="0"/>
          </a:p>
        </p:txBody>
      </p:sp>
    </p:spTree>
    <p:extLst>
      <p:ext uri="{BB962C8B-B14F-4D97-AF65-F5344CB8AC3E}">
        <p14:creationId xmlns:p14="http://schemas.microsoft.com/office/powerpoint/2010/main" val="110428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9103E-7C5C-B776-BA17-38DBD9FCD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8F970-0DE1-54B3-3010-12B4B59AA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0B1C3-DFB1-F251-B6F5-C65EB6D94827}"/>
              </a:ext>
            </a:extLst>
          </p:cNvPr>
          <p:cNvSpPr>
            <a:spLocks noGrp="1"/>
          </p:cNvSpPr>
          <p:nvPr>
            <p:ph type="body" idx="1"/>
          </p:nvPr>
        </p:nvSpPr>
        <p:spPr/>
        <p:txBody>
          <a:bodyPr/>
          <a:lstStyle/>
          <a:p>
            <a:pPr marL="171450" indent="-171450">
              <a:buFont typeface="Arial" panose="020B0604020202020204" pitchFamily="34" charset="0"/>
              <a:buChar char="•"/>
            </a:pPr>
            <a:r>
              <a:rPr lang="en-ZA" dirty="0"/>
              <a:t>Based on the </a:t>
            </a:r>
            <a:r>
              <a:rPr lang="en-ZA" sz="1800" b="0" i="0" u="none" strike="noStrike" baseline="0" dirty="0">
                <a:solidFill>
                  <a:srgbClr val="000000"/>
                </a:solidFill>
                <a:latin typeface="Calibri" panose="020F0502020204030204" pitchFamily="34" charset="0"/>
              </a:rPr>
              <a:t>UNESCO Media Viability Indicators, the sustainability of the </a:t>
            </a:r>
            <a:r>
              <a:rPr lang="en-GB" sz="1800" b="0" i="0" u="none" strike="noStrike" baseline="0" dirty="0">
                <a:solidFill>
                  <a:srgbClr val="000000"/>
                </a:solidFill>
                <a:latin typeface="Calibri" panose="020F0502020204030204" pitchFamily="34" charset="0"/>
              </a:rPr>
              <a:t>sustainability of each media type, namely community radio, community television, community and small commercial print, was assessed.</a:t>
            </a:r>
          </a:p>
          <a:p>
            <a:pPr marL="171450" indent="-1714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Community radio is the most sustainable of the three media platforms, achieving a sustainability score of 55. Community radio was, therefore, rated as partially sustainable. Community and small commercial print media received a similar rating of partially sustainable, achieving a sustainability score of 51, while community television achieved the lowest sustainability score of 22, and was, thus, rated as not sustainable. </a:t>
            </a:r>
            <a:endParaRPr lang="en-ZA" dirty="0"/>
          </a:p>
        </p:txBody>
      </p:sp>
      <p:sp>
        <p:nvSpPr>
          <p:cNvPr id="4" name="Slide Number Placeholder 3">
            <a:extLst>
              <a:ext uri="{FF2B5EF4-FFF2-40B4-BE49-F238E27FC236}">
                <a16:creationId xmlns:a16="http://schemas.microsoft.com/office/drawing/2014/main" id="{246F8C22-5AA8-BC9E-D3B5-3C6888E42062}"/>
              </a:ext>
            </a:extLst>
          </p:cNvPr>
          <p:cNvSpPr>
            <a:spLocks noGrp="1"/>
          </p:cNvSpPr>
          <p:nvPr>
            <p:ph type="sldNum" sz="quarter" idx="5"/>
          </p:nvPr>
        </p:nvSpPr>
        <p:spPr/>
        <p:txBody>
          <a:bodyPr/>
          <a:lstStyle/>
          <a:p>
            <a:fld id="{4115F4E0-F66D-44F2-ACA9-B7A6AA76DB76}" type="slidenum">
              <a:rPr lang="en-ZA" smtClean="0"/>
              <a:t>11</a:t>
            </a:fld>
            <a:endParaRPr lang="en-ZA" dirty="0"/>
          </a:p>
        </p:txBody>
      </p:sp>
    </p:spTree>
    <p:extLst>
      <p:ext uri="{BB962C8B-B14F-4D97-AF65-F5344CB8AC3E}">
        <p14:creationId xmlns:p14="http://schemas.microsoft.com/office/powerpoint/2010/main" val="76431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C9556-5026-3219-6AD9-0EB462969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12095-450E-9129-9FEB-4AC06763A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6FE03-A52D-CF00-3C57-A465D4171DAC}"/>
              </a:ext>
            </a:extLst>
          </p:cNvPr>
          <p:cNvSpPr>
            <a:spLocks noGrp="1"/>
          </p:cNvSpPr>
          <p:nvPr>
            <p:ph type="body" idx="1"/>
          </p:nvPr>
        </p:nvSpPr>
        <p:spPr/>
        <p:txBody>
          <a:bodyPr/>
          <a:lstStyle/>
          <a:p>
            <a:pPr marL="171450" indent="-171450">
              <a:buFont typeface="Arial" panose="020B0604020202020204" pitchFamily="34" charset="0"/>
              <a:buChar char="•"/>
            </a:pPr>
            <a:r>
              <a:rPr lang="en-GB" dirty="0"/>
              <a:t>The MDDA’s Sustainability Pillars were developed by the MDDA in order to identify and document the specific issues that were believed to be impacting the sustainability of the CSCM sector. The model comprises six pillars, each relating to a specific issue in the CSCM sector.</a:t>
            </a:r>
          </a:p>
          <a:p>
            <a:pPr marL="171450" indent="-171450">
              <a:buFont typeface="Arial" panose="020B0604020202020204" pitchFamily="34" charset="0"/>
              <a:buChar char="•"/>
            </a:pPr>
            <a:r>
              <a:rPr lang="en-GB" dirty="0"/>
              <a:t>In order to understand the impact of each pillar on the sustainability of the CSCM sector, the MDDA Sustainability Pillars were mapped to the UNESCO Viability Indicators. This exercise allowed for the identification of key issues impacting on the sustainability of the CSCM sector.</a:t>
            </a:r>
            <a:endParaRPr lang="en-ZA" dirty="0"/>
          </a:p>
        </p:txBody>
      </p:sp>
      <p:sp>
        <p:nvSpPr>
          <p:cNvPr id="4" name="Slide Number Placeholder 3">
            <a:extLst>
              <a:ext uri="{FF2B5EF4-FFF2-40B4-BE49-F238E27FC236}">
                <a16:creationId xmlns:a16="http://schemas.microsoft.com/office/drawing/2014/main" id="{AE93F7E4-BB03-900C-EA22-FF5CBF449298}"/>
              </a:ext>
            </a:extLst>
          </p:cNvPr>
          <p:cNvSpPr>
            <a:spLocks noGrp="1"/>
          </p:cNvSpPr>
          <p:nvPr>
            <p:ph type="sldNum" sz="quarter" idx="5"/>
          </p:nvPr>
        </p:nvSpPr>
        <p:spPr/>
        <p:txBody>
          <a:bodyPr/>
          <a:lstStyle/>
          <a:p>
            <a:fld id="{4115F4E0-F66D-44F2-ACA9-B7A6AA76DB76}" type="slidenum">
              <a:rPr lang="en-ZA" smtClean="0"/>
              <a:t>12</a:t>
            </a:fld>
            <a:endParaRPr lang="en-ZA" dirty="0"/>
          </a:p>
        </p:txBody>
      </p:sp>
    </p:spTree>
    <p:extLst>
      <p:ext uri="{BB962C8B-B14F-4D97-AF65-F5344CB8AC3E}">
        <p14:creationId xmlns:p14="http://schemas.microsoft.com/office/powerpoint/2010/main" val="48574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5F4E0-F66D-44F2-ACA9-B7A6AA76DB76}" type="slidenum">
              <a:rPr lang="en-ZA" smtClean="0"/>
              <a:t>14</a:t>
            </a:fld>
            <a:endParaRPr lang="en-ZA" dirty="0"/>
          </a:p>
        </p:txBody>
      </p:sp>
    </p:spTree>
    <p:extLst>
      <p:ext uri="{BB962C8B-B14F-4D97-AF65-F5344CB8AC3E}">
        <p14:creationId xmlns:p14="http://schemas.microsoft.com/office/powerpoint/2010/main" val="3775011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root cause analysis highlighted the need for better support, operational cost reduction, improved access to key skills, and the importance of professional credibility for attracting advertisers.</a:t>
            </a:r>
            <a:endParaRPr lang="en-US" dirty="0"/>
          </a:p>
        </p:txBody>
      </p:sp>
      <p:sp>
        <p:nvSpPr>
          <p:cNvPr id="4" name="Slide Number Placeholder 3"/>
          <p:cNvSpPr>
            <a:spLocks noGrp="1"/>
          </p:cNvSpPr>
          <p:nvPr>
            <p:ph type="sldNum" sz="quarter" idx="5"/>
          </p:nvPr>
        </p:nvSpPr>
        <p:spPr/>
        <p:txBody>
          <a:bodyPr/>
          <a:lstStyle/>
          <a:p>
            <a:fld id="{4115F4E0-F66D-44F2-ACA9-B7A6AA76DB76}" type="slidenum">
              <a:rPr lang="en-ZA" smtClean="0"/>
              <a:t>15</a:t>
            </a:fld>
            <a:endParaRPr lang="en-ZA" dirty="0"/>
          </a:p>
        </p:txBody>
      </p:sp>
    </p:spTree>
    <p:extLst>
      <p:ext uri="{BB962C8B-B14F-4D97-AF65-F5344CB8AC3E}">
        <p14:creationId xmlns:p14="http://schemas.microsoft.com/office/powerpoint/2010/main" val="45973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One of the most relevant revenue streams for CSCM organisations in the contemporary economic environment is the use of social media platforms and tools to generate revenue. It is key to bear in mind that a CSCM being active on social media does not equate to it deriving revenue from social media. </a:t>
            </a:r>
          </a:p>
          <a:p>
            <a:pPr marL="285750" indent="-285750" algn="just">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Uploading a video to YouTube is very different from setting up a YouTube channel that generates subscription fees and sizeable advertising revenue. </a:t>
            </a:r>
          </a:p>
          <a:p>
            <a:pPr marL="285750" indent="-285750" algn="just">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Some of the ways in which social media platforms can be used to generate income include affiliate marketing, monetising videos, creating pay-for-entry membership groups and brand partnerships. </a:t>
            </a:r>
          </a:p>
          <a:p>
            <a:pPr marL="285750" indent="-285750" algn="just">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As of January 2024, there were 45.3 million internet users in South Africa; 26 million of whom used social media. This represented around 43% of the total population</a:t>
            </a:r>
            <a:endParaRPr lang="en-ZA" dirty="0"/>
          </a:p>
        </p:txBody>
      </p:sp>
      <p:sp>
        <p:nvSpPr>
          <p:cNvPr id="4" name="Slide Number Placeholder 3"/>
          <p:cNvSpPr>
            <a:spLocks noGrp="1"/>
          </p:cNvSpPr>
          <p:nvPr>
            <p:ph type="sldNum" sz="quarter" idx="5"/>
          </p:nvPr>
        </p:nvSpPr>
        <p:spPr/>
        <p:txBody>
          <a:bodyPr/>
          <a:lstStyle/>
          <a:p>
            <a:fld id="{4115F4E0-F66D-44F2-ACA9-B7A6AA76DB76}" type="slidenum">
              <a:rPr lang="en-ZA" smtClean="0"/>
              <a:t>18</a:t>
            </a:fld>
            <a:endParaRPr lang="en-ZA" dirty="0"/>
          </a:p>
        </p:txBody>
      </p:sp>
    </p:spTree>
    <p:extLst>
      <p:ext uri="{BB962C8B-B14F-4D97-AF65-F5344CB8AC3E}">
        <p14:creationId xmlns:p14="http://schemas.microsoft.com/office/powerpoint/2010/main" val="25929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15F4E0-F66D-44F2-ACA9-B7A6AA76DB76}" type="slidenum">
              <a:rPr lang="en-ZA" smtClean="0"/>
              <a:t>2</a:t>
            </a:fld>
            <a:endParaRPr lang="en-ZA" dirty="0"/>
          </a:p>
        </p:txBody>
      </p:sp>
    </p:spTree>
    <p:extLst>
      <p:ext uri="{BB962C8B-B14F-4D97-AF65-F5344CB8AC3E}">
        <p14:creationId xmlns:p14="http://schemas.microsoft.com/office/powerpoint/2010/main" val="212751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24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34448" y="0"/>
            <a:ext cx="3927546" cy="372249"/>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673350" y="557213"/>
            <a:ext cx="3716338"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06357" y="3529471"/>
            <a:ext cx="7250853" cy="3345071"/>
          </a:xfrm>
          <a:prstGeom prst="rect">
            <a:avLst/>
          </a:prstGeom>
        </p:spPr>
        <p:txBody>
          <a:bodyPr vert="horz" lIns="91440" tIns="45720" rIns="91440" bIns="45720" rtlCol="0"/>
          <a:lstStyle/>
          <a:p>
            <a:r>
              <a:rPr lang="en-US" dirty="0"/>
              <a:t>2</a:t>
            </a:r>
          </a:p>
        </p:txBody>
      </p:sp>
      <p:sp>
        <p:nvSpPr>
          <p:cNvPr id="6" name="Footer Placeholder 5"/>
          <p:cNvSpPr>
            <a:spLocks noGrp="1"/>
          </p:cNvSpPr>
          <p:nvPr>
            <p:ph type="ftr" sz="quarter" idx="4"/>
          </p:nvPr>
        </p:nvSpPr>
        <p:spPr>
          <a:xfrm>
            <a:off x="0" y="7058943"/>
            <a:ext cx="3927546" cy="37052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34448" y="7058943"/>
            <a:ext cx="3927546" cy="370526"/>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4941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24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34448" y="0"/>
            <a:ext cx="3927546" cy="372249"/>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673350" y="557213"/>
            <a:ext cx="3716338"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06357" y="3529471"/>
            <a:ext cx="7250853" cy="3345071"/>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7058943"/>
            <a:ext cx="3927546" cy="37052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34448" y="7058943"/>
            <a:ext cx="3927546" cy="370526"/>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8295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115F4E0-F66D-44F2-ACA9-B7A6AA76DB76}" type="slidenum">
              <a:rPr lang="en-ZA" smtClean="0"/>
              <a:t>5</a:t>
            </a:fld>
            <a:endParaRPr lang="en-ZA" dirty="0"/>
          </a:p>
        </p:txBody>
      </p:sp>
    </p:spTree>
    <p:extLst>
      <p:ext uri="{BB962C8B-B14F-4D97-AF65-F5344CB8AC3E}">
        <p14:creationId xmlns:p14="http://schemas.microsoft.com/office/powerpoint/2010/main" val="84990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Media Viability Indicators look at five societal dimensions that influence the functioning and quality of media, the rationale for having the Media viability indicators being a framework that underpins this study is because </a:t>
            </a:r>
            <a:r>
              <a:rPr lang="en-GB" sz="1800" b="0" i="0" u="none" strike="noStrike" baseline="0" dirty="0">
                <a:solidFill>
                  <a:srgbClr val="000000"/>
                </a:solidFill>
                <a:latin typeface="Calibri" panose="020F0502020204030204" pitchFamily="34" charset="0"/>
              </a:rPr>
              <a:t>it is important to acknowledge that the sustainability of media goes far beyond the solvency and profitability of media outlets and measuring sustainability needs to consider a wide range of factors</a:t>
            </a:r>
            <a:endParaRPr lang="en-GB" dirty="0"/>
          </a:p>
          <a:p>
            <a:pPr marL="171450" indent="-171450">
              <a:buFont typeface="Arial" panose="020B0604020202020204" pitchFamily="34" charset="0"/>
              <a:buChar char="•"/>
            </a:pPr>
            <a:r>
              <a:rPr lang="en-GB" dirty="0"/>
              <a:t>The economic dimension relates to the financial and economic factors influencing the media market, media organisations and their audiences in a particular country.</a:t>
            </a:r>
          </a:p>
          <a:p>
            <a:pPr marL="171450" indent="-1714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political dimension relates to the political and legal environment within which a particular media organisation exists. This dimension focuses specifically on how the political and legal environment impacts the diversity of views represented in media content, as well as the extent to which media is influenced and controlled by the government. </a:t>
            </a:r>
          </a:p>
          <a:p>
            <a:pPr marL="171450" indent="-1714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content and expertise dimension relates to the ownership of media organisations in a particular country, the independence of these media organisations and the overall quality of journalism within a particular sector </a:t>
            </a:r>
          </a:p>
          <a:p>
            <a:pPr marL="171450" indent="-1714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technology dimension relates to media’s access to production and distribution resources and technologies, and their ability to optimise the use of said resources. </a:t>
            </a:r>
          </a:p>
          <a:p>
            <a:pPr marL="171450" indent="-1714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community dimension relates to the relationship that exists between media organisations and the community which the organisation serves. This considers multiple factors, from the community’s ability to evaluate the quality of content produced by media organisations to whether there is availability of reliable data about media organisations’ audiences and their media uses </a:t>
            </a:r>
            <a:endParaRPr lang="en-GB"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15F4E0-F66D-44F2-ACA9-B7A6AA76DB76}" type="slidenum">
              <a:rPr lang="en-ZA" smtClean="0"/>
              <a:t>6</a:t>
            </a:fld>
            <a:endParaRPr lang="en-ZA" dirty="0"/>
          </a:p>
        </p:txBody>
      </p:sp>
    </p:spTree>
    <p:extLst>
      <p:ext uri="{BB962C8B-B14F-4D97-AF65-F5344CB8AC3E}">
        <p14:creationId xmlns:p14="http://schemas.microsoft.com/office/powerpoint/2010/main" val="191432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 employed both desk-based and field methods:</a:t>
            </a:r>
          </a:p>
          <a:p>
            <a:pPr>
              <a:buFont typeface="Arial" panose="020B0604020202020204" pitchFamily="34" charset="0"/>
              <a:buChar char="•"/>
            </a:pPr>
            <a:r>
              <a:rPr lang="en-GB" b="1" dirty="0"/>
              <a:t>Desk-Based Research:</a:t>
            </a:r>
            <a:r>
              <a:rPr lang="en-GB" dirty="0"/>
              <a:t> Reviewed local and international literature on media viability, regulatory impacts, and sector challenges.</a:t>
            </a:r>
          </a:p>
          <a:p>
            <a:pPr>
              <a:buFont typeface="Arial" panose="020B0604020202020204" pitchFamily="34" charset="0"/>
              <a:buChar char="•"/>
            </a:pPr>
            <a:r>
              <a:rPr lang="en-GB" b="1" dirty="0"/>
              <a:t>Field Research:</a:t>
            </a:r>
            <a:r>
              <a:rPr lang="en-GB" dirty="0"/>
              <a:t> Included surveys, interviews, and focus groups with 201 stakeholders, covering community organizations, government entities, and advertisers.</a:t>
            </a:r>
          </a:p>
          <a:p>
            <a:pPr>
              <a:buFont typeface="Arial" panose="020B0604020202020204" pitchFamily="34" charset="0"/>
              <a:buChar char="•"/>
            </a:pPr>
            <a:r>
              <a:rPr lang="en-GB" b="1" dirty="0"/>
              <a:t>Frameworks:</a:t>
            </a:r>
            <a:r>
              <a:rPr lang="en-GB" dirty="0"/>
              <a:t> UNESCO Media Viability Indicators and MDDA's six sustainability pillars (Technology, Governance, Content, Print Media Transformation, Government Support, and Audience Measurement) were used to assess and support sustainability.</a:t>
            </a:r>
          </a:p>
          <a:p>
            <a:pPr>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survey respondents were classified according to four organisation types, namely community radio, small commercial publisher and/or newspaper, community publisher and/or newspaper and community television. </a:t>
            </a:r>
            <a:endParaRPr lang="en-GB" dirty="0"/>
          </a:p>
          <a:p>
            <a:endParaRPr lang="en-US" dirty="0"/>
          </a:p>
        </p:txBody>
      </p:sp>
      <p:sp>
        <p:nvSpPr>
          <p:cNvPr id="4" name="Slide Number Placeholder 3"/>
          <p:cNvSpPr>
            <a:spLocks noGrp="1"/>
          </p:cNvSpPr>
          <p:nvPr>
            <p:ph type="sldNum" sz="quarter" idx="5"/>
          </p:nvPr>
        </p:nvSpPr>
        <p:spPr/>
        <p:txBody>
          <a:bodyPr/>
          <a:lstStyle/>
          <a:p>
            <a:fld id="{4115F4E0-F66D-44F2-ACA9-B7A6AA76DB76}" type="slidenum">
              <a:rPr lang="en-ZA" smtClean="0"/>
              <a:t>7</a:t>
            </a:fld>
            <a:endParaRPr lang="en-ZA" dirty="0"/>
          </a:p>
        </p:txBody>
      </p:sp>
    </p:spTree>
    <p:extLst>
      <p:ext uri="{BB962C8B-B14F-4D97-AF65-F5344CB8AC3E}">
        <p14:creationId xmlns:p14="http://schemas.microsoft.com/office/powerpoint/2010/main" val="280141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Despite existing MDDA support, the sector remains partially sustainable. Key issues include insufficient funding, limited revenue streams, high staff turnover, and a lack of professional skills and governance. Only 7% of respondents considered their organizations sustainable.</a:t>
            </a:r>
            <a:endParaRPr lang="en-ZA" dirty="0"/>
          </a:p>
          <a:p>
            <a:pPr marL="171450" indent="-171450">
              <a:buFont typeface="Arial" panose="020B0604020202020204" pitchFamily="34" charset="0"/>
              <a:buChar char="•"/>
            </a:pPr>
            <a:r>
              <a:rPr lang="en-ZA" dirty="0"/>
              <a:t>What was interesting to find when looking at overall sustainability by province was that </a:t>
            </a:r>
            <a:r>
              <a:rPr lang="en-ZA" sz="1800" b="0" i="0" u="none" strike="noStrike" baseline="0" dirty="0">
                <a:solidFill>
                  <a:srgbClr val="000000"/>
                </a:solidFill>
                <a:latin typeface="Calibri" panose="020F0502020204030204" pitchFamily="34" charset="0"/>
              </a:rPr>
              <a:t>no survey respondents in KwaZulu Natal &amp; Gauteng </a:t>
            </a:r>
            <a:r>
              <a:rPr lang="en-GB" sz="1800" b="0" i="0" u="none" strike="noStrike" baseline="0" dirty="0">
                <a:solidFill>
                  <a:srgbClr val="000000"/>
                </a:solidFill>
                <a:latin typeface="Calibri" panose="020F0502020204030204" pitchFamily="34" charset="0"/>
              </a:rPr>
              <a:t>considered their organisation to be sustainable.  This is interesting because these are the two provinces where the MDDA has the largest footprint/presence which forces us to introspect on the impact we are making generally and the impact we are making in these provinces. Similarly, </a:t>
            </a:r>
            <a:r>
              <a:rPr lang="en-ZA" sz="1800" b="0" i="0" u="none" strike="noStrike" baseline="0" dirty="0">
                <a:solidFill>
                  <a:srgbClr val="000000"/>
                </a:solidFill>
                <a:latin typeface="Calibri" panose="020F0502020204030204" pitchFamily="34" charset="0"/>
              </a:rPr>
              <a:t>no survey respondents in the </a:t>
            </a:r>
            <a:r>
              <a:rPr lang="en-GB" sz="1800" b="0" i="0" u="none" strike="noStrike" baseline="0" dirty="0">
                <a:solidFill>
                  <a:srgbClr val="000000"/>
                </a:solidFill>
                <a:latin typeface="Calibri" panose="020F0502020204030204" pitchFamily="34" charset="0"/>
              </a:rPr>
              <a:t>Free State, Northern Cape and Mpumalanga considered their organisation to be sustainable.</a:t>
            </a:r>
          </a:p>
          <a:p>
            <a:pPr marL="171450" indent="-1714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On the other hand, 33% of survey respondents from the Northern Cape indicated that their organisation is not sustainable, followed by 29% who indicated the same in Gauteng. Similarly, 25% of respondents from the Free State indicated that their organisation was not sustainable, while 20% of respondents from Mpumalanga indicated the same. These results indicate that the CSCM organisations most in need of targeted, focused support from the MDDA are located in the Northern Cape, Gauteng and Free State provinces. The provincial analysis indicated above is the lowest level of geographical analysis possible with the available data. </a:t>
            </a:r>
            <a:endParaRPr lang="en-ZA" dirty="0"/>
          </a:p>
        </p:txBody>
      </p:sp>
      <p:sp>
        <p:nvSpPr>
          <p:cNvPr id="4" name="Slide Number Placeholder 3"/>
          <p:cNvSpPr>
            <a:spLocks noGrp="1"/>
          </p:cNvSpPr>
          <p:nvPr>
            <p:ph type="sldNum" sz="quarter" idx="5"/>
          </p:nvPr>
        </p:nvSpPr>
        <p:spPr/>
        <p:txBody>
          <a:bodyPr/>
          <a:lstStyle/>
          <a:p>
            <a:fld id="{4115F4E0-F66D-44F2-ACA9-B7A6AA76DB76}" type="slidenum">
              <a:rPr lang="en-ZA" smtClean="0"/>
              <a:t>9</a:t>
            </a:fld>
            <a:endParaRPr lang="en-ZA" dirty="0"/>
          </a:p>
        </p:txBody>
      </p:sp>
    </p:spTree>
    <p:extLst>
      <p:ext uri="{BB962C8B-B14F-4D97-AF65-F5344CB8AC3E}">
        <p14:creationId xmlns:p14="http://schemas.microsoft.com/office/powerpoint/2010/main" val="299666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Based on the </a:t>
            </a:r>
            <a:r>
              <a:rPr lang="en-ZA" sz="1800" b="0" i="0" u="none" strike="noStrike" baseline="0" dirty="0">
                <a:solidFill>
                  <a:srgbClr val="000000"/>
                </a:solidFill>
                <a:latin typeface="Calibri" panose="020F0502020204030204" pitchFamily="34" charset="0"/>
              </a:rPr>
              <a:t>UNESCO Media Viability Indicators, the sustainability of the </a:t>
            </a:r>
            <a:r>
              <a:rPr lang="en-GB" sz="1800" b="0" i="0" u="none" strike="noStrike" baseline="0" dirty="0">
                <a:solidFill>
                  <a:srgbClr val="000000"/>
                </a:solidFill>
                <a:latin typeface="Calibri" panose="020F0502020204030204" pitchFamily="34" charset="0"/>
              </a:rPr>
              <a:t>sustainability of each media type, namely community radio, community television, community and small commercial print, was assessed.</a:t>
            </a:r>
          </a:p>
          <a:p>
            <a:pPr marL="171450" indent="-1714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Community radio is the most sustainable of the three media platforms, achieving a sustainability score of 55. Community radio was, therefore, rated as partially sustainable. Community and small commercial print media received a similar rating of partially sustainable, achieving a sustainability score of 51, while community television achieved the lowest sustainability score of 22, and was, thus, rated as not sustainable. </a:t>
            </a:r>
            <a:endParaRPr lang="en-ZA" dirty="0"/>
          </a:p>
        </p:txBody>
      </p:sp>
      <p:sp>
        <p:nvSpPr>
          <p:cNvPr id="4" name="Slide Number Placeholder 3"/>
          <p:cNvSpPr>
            <a:spLocks noGrp="1"/>
          </p:cNvSpPr>
          <p:nvPr>
            <p:ph type="sldNum" sz="quarter" idx="5"/>
          </p:nvPr>
        </p:nvSpPr>
        <p:spPr/>
        <p:txBody>
          <a:bodyPr/>
          <a:lstStyle/>
          <a:p>
            <a:fld id="{4115F4E0-F66D-44F2-ACA9-B7A6AA76DB76}" type="slidenum">
              <a:rPr lang="en-ZA" smtClean="0"/>
              <a:t>10</a:t>
            </a:fld>
            <a:endParaRPr lang="en-ZA" dirty="0"/>
          </a:p>
        </p:txBody>
      </p:sp>
    </p:spTree>
    <p:extLst>
      <p:ext uri="{BB962C8B-B14F-4D97-AF65-F5344CB8AC3E}">
        <p14:creationId xmlns:p14="http://schemas.microsoft.com/office/powerpoint/2010/main" val="152494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DD7E4D78-C548-4D7A-A779-96EA9601B13E}" type="datetime1">
              <a:rPr lang="en-ZA" smtClean="0"/>
              <a:t>2024/10/28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6516216" y="5805264"/>
            <a:ext cx="2133600" cy="365125"/>
          </a:xfrm>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316661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B2D5547-2D98-4AB1-9FA0-E5EF8C1478A2}" type="datetime1">
              <a:rPr lang="en-ZA" smtClean="0"/>
              <a:t>2024/10/28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67388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0DEA4E2-3DB4-4DED-9820-9FF58EB4C6E6}" type="datetime1">
              <a:rPr lang="en-ZA" smtClean="0"/>
              <a:t>2024/10/28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362306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3" y="177882"/>
            <a:ext cx="8230429" cy="802846"/>
          </a:xfrm>
          <a:prstGeom prst="rect">
            <a:avLst/>
          </a:prstGeom>
        </p:spPr>
        <p:txBody>
          <a:bodyPr anchor="b"/>
          <a:lstStyle>
            <a:lvl1pPr algn="l">
              <a:defRPr sz="4000">
                <a:solidFill>
                  <a:schemeClr val="tx1"/>
                </a:solidFill>
              </a:defRPr>
            </a:lvl1pPr>
          </a:lstStyle>
          <a:p>
            <a:r>
              <a:rPr lang="en-US" dirty="0"/>
              <a:t>Click to edit Master title style</a:t>
            </a:r>
            <a:endParaRPr lang="en-ZA" dirty="0"/>
          </a:p>
        </p:txBody>
      </p:sp>
      <p:sp>
        <p:nvSpPr>
          <p:cNvPr id="3" name="Content Placeholder 2"/>
          <p:cNvSpPr>
            <a:spLocks noGrp="1"/>
          </p:cNvSpPr>
          <p:nvPr>
            <p:ph idx="1"/>
          </p:nvPr>
        </p:nvSpPr>
        <p:spPr>
          <a:xfrm>
            <a:off x="467543" y="1196752"/>
            <a:ext cx="8229600" cy="48860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1547664" y="6311072"/>
            <a:ext cx="2133600" cy="365125"/>
          </a:xfrm>
        </p:spPr>
        <p:txBody>
          <a:bodyPr/>
          <a:lstStyle/>
          <a:p>
            <a:fld id="{D2EB9753-7ADD-4BA0-A95B-FA01E2F89572}" type="datetime1">
              <a:rPr lang="en-ZA" smtClean="0"/>
              <a:t>2024/10/28</a:t>
            </a:fld>
            <a:endParaRPr lang="en-ZA" dirty="0"/>
          </a:p>
        </p:txBody>
      </p:sp>
      <p:sp>
        <p:nvSpPr>
          <p:cNvPr id="5" name="Footer Placeholder 4"/>
          <p:cNvSpPr>
            <a:spLocks noGrp="1"/>
          </p:cNvSpPr>
          <p:nvPr>
            <p:ph type="ftr" sz="quarter" idx="11"/>
          </p:nvPr>
        </p:nvSpPr>
        <p:spPr>
          <a:xfrm>
            <a:off x="3275856" y="6351181"/>
            <a:ext cx="2895600" cy="365125"/>
          </a:xfrm>
        </p:spPr>
        <p:txBody>
          <a:bodyPr/>
          <a:lstStyle/>
          <a:p>
            <a:endParaRPr lang="en-ZA" dirty="0"/>
          </a:p>
        </p:txBody>
      </p:sp>
      <p:sp>
        <p:nvSpPr>
          <p:cNvPr id="6" name="Slide Number Placeholder 5"/>
          <p:cNvSpPr>
            <a:spLocks noGrp="1"/>
          </p:cNvSpPr>
          <p:nvPr>
            <p:ph type="sldNum" sz="quarter" idx="12"/>
          </p:nvPr>
        </p:nvSpPr>
        <p:spPr>
          <a:xfrm>
            <a:off x="8427603" y="6322981"/>
            <a:ext cx="539080" cy="365125"/>
          </a:xfrm>
        </p:spPr>
        <p:txBody>
          <a:bodyPr/>
          <a:lstStyle>
            <a:lvl1pPr algn="ctr">
              <a:defRPr/>
            </a:lvl1pPr>
          </a:lstStyle>
          <a:p>
            <a:fld id="{AC3C8084-AA27-4274-95A3-D1DE450D2A6E}" type="slidenum">
              <a:rPr lang="en-ZA" smtClean="0"/>
              <a:pPr/>
              <a:t>‹#›</a:t>
            </a:fld>
            <a:endParaRPr lang="en-ZA" dirty="0"/>
          </a:p>
        </p:txBody>
      </p:sp>
      <p:sp>
        <p:nvSpPr>
          <p:cNvPr id="9" name="Rectangle 8"/>
          <p:cNvSpPr/>
          <p:nvPr userDrawn="1"/>
        </p:nvSpPr>
        <p:spPr>
          <a:xfrm>
            <a:off x="0" y="6706607"/>
            <a:ext cx="9144000" cy="95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6" name="Straight Connector 15"/>
          <p:cNvCxnSpPr/>
          <p:nvPr userDrawn="1"/>
        </p:nvCxnSpPr>
        <p:spPr>
          <a:xfrm>
            <a:off x="107504" y="980728"/>
            <a:ext cx="8856984" cy="0"/>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sp>
        <p:nvSpPr>
          <p:cNvPr id="17" name="Rectangle 16"/>
          <p:cNvSpPr/>
          <p:nvPr userDrawn="1"/>
        </p:nvSpPr>
        <p:spPr>
          <a:xfrm>
            <a:off x="0" y="6793894"/>
            <a:ext cx="9144000" cy="95949"/>
          </a:xfrm>
          <a:prstGeom prst="rect">
            <a:avLst/>
          </a:prstGeom>
          <a:solidFill>
            <a:srgbClr val="FBB03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pic>
        <p:nvPicPr>
          <p:cNvPr id="13" name="Picture 12">
            <a:extLst>
              <a:ext uri="{FF2B5EF4-FFF2-40B4-BE49-F238E27FC236}">
                <a16:creationId xmlns:a16="http://schemas.microsoft.com/office/drawing/2014/main" id="{9DD8A189-FFF2-4E76-8233-8AF918118126}"/>
              </a:ext>
            </a:extLst>
          </p:cNvPr>
          <p:cNvPicPr/>
          <p:nvPr userDrawn="1"/>
        </p:nvPicPr>
        <p:blipFill rotWithShape="1">
          <a:blip r:embed="rId2" cstate="print">
            <a:extLst>
              <a:ext uri="{28A0092B-C50C-407E-A947-70E740481C1C}">
                <a14:useLocalDpi xmlns:a14="http://schemas.microsoft.com/office/drawing/2010/main" val="0"/>
              </a:ext>
            </a:extLst>
          </a:blip>
          <a:srcRect r="9955"/>
          <a:stretch/>
        </p:blipFill>
        <p:spPr bwMode="auto">
          <a:xfrm>
            <a:off x="7952246" y="551077"/>
            <a:ext cx="1008000" cy="288000"/>
          </a:xfrm>
          <a:prstGeom prst="rect">
            <a:avLst/>
          </a:prstGeom>
          <a:noFill/>
          <a:ln>
            <a:noFill/>
          </a:ln>
          <a:extLst>
            <a:ext uri="{53640926-AAD7-44D8-BBD7-CCE9431645EC}">
              <a14:shadowObscured xmlns:a14="http://schemas.microsoft.com/office/drawing/2010/main"/>
            </a:ext>
          </a:extLst>
        </p:spPr>
      </p:pic>
      <p:pic>
        <p:nvPicPr>
          <p:cNvPr id="14" name="Picture 6" descr="New acting CEO for Media Development and Diversity Agency | News24">
            <a:extLst>
              <a:ext uri="{FF2B5EF4-FFF2-40B4-BE49-F238E27FC236}">
                <a16:creationId xmlns:a16="http://schemas.microsoft.com/office/drawing/2014/main" id="{2F767633-4769-43F2-AAA3-9B35328D8958}"/>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5697" b="41827"/>
          <a:stretch/>
        </p:blipFill>
        <p:spPr bwMode="auto">
          <a:xfrm>
            <a:off x="7952246" y="216708"/>
            <a:ext cx="1008000" cy="27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97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4F5FC-7869-44C3-9D04-C0728AFADBFA}" type="datetime1">
              <a:rPr lang="en-ZA" smtClean="0"/>
              <a:t>2024/10/28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255929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D027A2F-DF7B-474E-B0FD-1ED114F6BCB2}" type="datetime1">
              <a:rPr lang="en-ZA" smtClean="0"/>
              <a:t>2024/10/28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377781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4F55787-4A76-44ED-81FF-424E22738CDF}" type="datetime1">
              <a:rPr lang="en-ZA" smtClean="0"/>
              <a:t>2024/10/28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48056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4702B39-1E65-4D83-922E-6F4B8BE1813E}" type="datetime1">
              <a:rPr lang="en-ZA" smtClean="0"/>
              <a:t>2024/10/28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256332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F108-F504-45DE-90CB-65B7013BA6EF}" type="datetime1">
              <a:rPr lang="en-ZA" smtClean="0"/>
              <a:t>2024/10/28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101031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8BB6C-943A-4B30-963B-E94C7DA2CF05}" type="datetime1">
              <a:rPr lang="en-ZA" smtClean="0"/>
              <a:t>2024/10/28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341666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D1B752-747F-47CB-9C8E-77BBB5C1B926}" type="datetime1">
              <a:rPr lang="en-ZA" smtClean="0"/>
              <a:t>2024/10/28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C3C8084-AA27-4274-95A3-D1DE450D2A6E}" type="slidenum">
              <a:rPr lang="en-ZA" smtClean="0"/>
              <a:t>‹#›</a:t>
            </a:fld>
            <a:endParaRPr lang="en-ZA" dirty="0"/>
          </a:p>
        </p:txBody>
      </p:sp>
    </p:spTree>
    <p:extLst>
      <p:ext uri="{BB962C8B-B14F-4D97-AF65-F5344CB8AC3E}">
        <p14:creationId xmlns:p14="http://schemas.microsoft.com/office/powerpoint/2010/main" val="18646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725144"/>
            <a:ext cx="8229600" cy="14010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DE64D-1761-4127-996F-67F5E51496E9}" type="datetime1">
              <a:rPr lang="en-ZA" smtClean="0"/>
              <a:t>2024/10/28</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C8084-AA27-4274-95A3-D1DE450D2A6E}" type="slidenum">
              <a:rPr lang="en-ZA" smtClean="0"/>
              <a:t>‹#›</a:t>
            </a:fld>
            <a:endParaRPr lang="en-ZA" dirty="0"/>
          </a:p>
        </p:txBody>
      </p:sp>
    </p:spTree>
    <p:extLst>
      <p:ext uri="{BB962C8B-B14F-4D97-AF65-F5344CB8AC3E}">
        <p14:creationId xmlns:p14="http://schemas.microsoft.com/office/powerpoint/2010/main" val="42432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mmunity media stands firm amidst print media carnage - Eminetra South  Africa">
            <a:extLst>
              <a:ext uri="{FF2B5EF4-FFF2-40B4-BE49-F238E27FC236}">
                <a16:creationId xmlns:a16="http://schemas.microsoft.com/office/drawing/2014/main" id="{82C99418-EE0A-4458-BA85-C276982B0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15"/>
            <a:ext cx="5796135" cy="343546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AutoShape 4" descr="data:image/jpeg;base64,/9j/4AAQSkZJRgABAQAAAQABAAD/2wCEAAkGBxQSERUUEhQUFBUWGBQXFRYYGBQYFxYYFxccFhgXFBQYHCggGBolHhcUITEhJSkrLi4uFx8zODMsNyguLisBCgoKDg0OGhAQGiwkICQsLCwsLCwsLCwsLCwsLCwsLCwsLCwsLCwsLCwsLCwsLCwsLCwsLCwsLCwsLCwsLCwsLP/AABEIALcBEwMBEQACEQEDEQH/xAAbAAABBQEBAAAAAAAAAAAAAAAAAQMEBQYCB//EAEYQAAIBAwEGAwUEBgkDAwUAAAECAwAEESEFBhIxQVETImEyQnGBkRRSYrEjcqHB0fAHFSQzQ0RTkuE0Y4JzovEWF2SDwv/EABoBAQADAQEBAAAAAAAAAAAAAAABAgMEBQb/xAA4EQACAQIEAwUGBQUAAwEAAAAAAQIDEQQSITFBUXETYYGRoRQiMrHB0QUzUuHwIzRCYvFDgqIV/9oADAMBAAIRAxEAPwD1PaRxdWufZ/S4/X4Rw/vrir/3FK+3vedtPqdlD8irbfTyvqD7GX7T9pMjaD2dMDTHP7vXFQ8HH2j2hyfTh/wRxb7DsFFa8eP/AE6baTSHhtlDdDK2RGP1ern4aetWeJlU0oK/+z2/fw8yqw8aavWdu5b/ALePkcXUfgQSu7tI7Lw5Y+0xBVVRBoNT0qKkexpSlKTk2vN8ElsWpvtqsYxikk/Ti2+JO2ZbmOGNDzVFB+IGtdGHg4UoxfBIwrzU6spri2Sq1MhaAzW+W3ZbXwFiVFE8nhG5kyYoGI8pdF1biOgyQM8zQgkbK3XjjkE8zNdXOP7+XBK+kMY8kS/qjPLJNAP7zbCW7i4eIxyoQ8Ey+1DKPZde46EciCRQkj7qbdadXhuFEd3BhZ4xyP3Zou8T8wemo6UIL+gCgFoAoAoAoAoBaAKAKAKEhQgWgChItAGaAxu8+9eMxwH0L/uT+Nc9SrwidlHD31keabRvi0qDOQWXP151zs9OEEossr/aAiBPvHl6f81a9i+HwzqPXYwu19pknnk/zqay+JnsNxpRsjPTTdTzraMTza1e2rNjubsL/FkHmP8A7R/GknwOFyb1Zr8Z5DQcvWqh6AYKWK3NrYh3eSxuXLSRhZYJ+TumcBj+NToe+a0nT7VOlN6rVPj3PqilRxhGOKoqyfuyjwT5dGtUT5pJOHw7qBpVBHni8ytjkWjyCPUaispSnlyV4Zlzjqn1W/zMYxhmz0J5Xylo10e3yZIXamgEcEx6AcHhqPiWIAFaLE3VoU5PwsvWxk8Nrec4+d36HUFi7uJJyCV1SNclEP3iT7T+vTpUwoTnJTrcNktl397Eq0IRcKXHdvd93ciyrrOUp496LRroWqzI0x4vKNRlRkpxjy8eDnhznAOlAXNAR9oWMc8TxSqHjkUq6nkQf550BlNi7Y/q9zZX8oCorPa3MhwJoV5pI508aMYB7jB70BKG2bm9OLGPwYet3OpHEO9tbnDP+s/CvYNQFjsTduG2ZpBxyzuMSXEp45nGc8PF7iZA8igKMDSgLmgCgFoAoAoQFCQoBaAKAKAKAKAKAWgEZgBk6AczQGH3s3pBBjiPl95vveg9PzrmqVL6I78Ph/8AKRg55+KsDu2IhjWM+LJq/uKfd/ER97t2qbpanZRouehnNr7UJJ1yaz1kz0m40Y2W5nZ5upNbRieZXrJK7H93YPFmDN7Knl61pP3VZHmRk6sszPVbFMIB31NYm1rE5UwKGbYBPX9tLFbmttA77TXiZXa3tiszKCql5XBUcJJx5V4sZ610q7qdFqRPLDBOyaU53inrpFa+rsamtjywoCt2/tuKzi8WYkAsqKFUszu2iooHUnvgUBT/ANXXd9rdMbS3P+Wif9NIP/yLhfYBHNI/9xoCbtXdOCW1FvGogCENA8YCtDIvsyJjr37gnNAN7o7decPBdKI7y3ws6D2WB9iaLvG419DkUBoqAjXuz4puDxY0k4G4041DcLAEcS55HBNASSe9AVE+9Fmhw1xFkc8Hix8eHOKo6kVu0ZurBcSbYbUhnGYZY5Mc+FgSPiOYqyaaui0ZxlsyXUlgoAoAoBaAKAKAKAKAWgCgFoCLtDaEcCccjBR+0+gHWolJJXZaMHJ2R53vFvY02inhj+7nn6sevw5VyzqOR6VHDKGr3MXe3vc5rM7EhITwDxJOfuL+8/wpdLU6aVByZntr7VJJ1yaz1kz0nKNGNluZ+aXqa2jE82tWtqyC+WOtbpWR5VSTqO7NLuZGDIVPo3yHOs6hpSVj0yxTPm7/AJVkWqO2hKdakxuIIagg9E2NstbdCqkszEtJI2ryOebMf3dBXbCCijjxGIlWld6JaJLZLkifmrGAUBF2ts2O5heCZQ8cilWX07g9CNCD0IoDO7q7SkglOzrti0qLxW0x/wAzANASf9ZNAw+BoCz2zvLFA4iUPPcEZW3hAaQju+uI05+ZiBQFfs3YE8t3HfXjLHLGrpFBATwKj8xNMQDMdM4wFB5A86A1VAcTzKis7HCqCzE9ABkmobsrkN2M5ZWhvlE91kQNrDbE4Xh915/vsefDyGetZqLnrLbl9zGK7RZpbcvuPbzbQls4k+yWvi5bhKqpwoxp5UGdeWeVRUlkSyxuWqScF7qHb7Y8NwsbSKILgrxI6ELKjYBbhYe0BnUcqs6aeq0ZMoRklfR+p1u1tJ5BJDPjx4GCSEaBwRxJIo6Bh+3NTCWZa7rcinJu8ZbouquahQBQBQC0AUAUAUAE450BRX23tSsXQE8RHPXHlBrnlW1tE6IUdLyKG52nK3ORvkcflVHN8zojTiuBTX2ZPaJb9Yn9hzVL3NY2jsYjb8MsOWUFk69eH4+nrQ6YzTItg3l8WXGPcXv+I+lDppQu7cSt2ttkuTg1nZyPQ7WFKNo7lFLN1NaxicFWtbVkCVyTmuiKSPIrVJydxY7gddKOLKRrR2ZuP6PLTxGkccgAufjqf3VlNPY6qc42uj0eNeEVmUepxxf/ADQhnJb1qLEmvuN6DK5i2dF9pcHDzE8NrEevHL/iMNfLHk6akV3nkkPaO5Us6eLJdyteqQ8EoJSGB11AjgBxwHVWLZYgnWhJb7p7f+1xsJF8K4hbw7mHqkg6juje0p6g0BeUBUbybvx3saq7PG0bh4pYm4JY2HVH6ZGQfjQD+xtiwWqlYEC8WrsctJIfvSSHzO3qTQEu4uUQZdlUd2IH51SdSEFeTS6l4U5Tdoq/QjxbXgY4WaMntxCs44qjJ2U15mssLXiruD8iv36Vm2dchMk+H06jILf+3NTX/LZxV0+zlbkR94tjxXttETMYolCuGBXhKlQBxZ006HpVqtPPxInCM4rXQ0FnCEjRFJYKqqCTkkAYBLdT61oaxVlYzl7fC4v7aOA8f2dnknddVQNGyCPiHMsTy9Kyveatw3+xjJ5ppR4bj2wT4l9ezL7GYYQejNGpLkfAtj5VMPik/wCaEw1nJ+Bo60NgoAoAoAoAoAoBaAqN47vgjwOvP4VjWeljajG7uZBJcZd+R0A6msVodtszyobNx6Afz3qLl8gYz2qCNEcPaI3MZqSLsotqboQT+9JGfwnT/adPpS5tGrOKsVa/0cw/60p+SfwpcdpJDE/9G0R1E0n0Q/uqynYzlebuyP8A/bAdbhseiD+NWVTuMpU78R+3/o0gUgs8r46eUA/HAzR1GysaUUavZtikKBY0VFHRQB8/U1Ru5rpsiQ7VUkZZuhqCBvxD0FSLGw3J2kycVhchVubZQBwgKk8PJJ4lGgzyYDk3xruPLNRNKqKWdgqqMlmIAAHUk8hQgwjytebQhutmo3CmY7m5fKQXEP8ApoCOKVgdVdRga6mhJvqAKArto3jcawxY8RgSWOojQc2I6noBXJXrTzKlS+J8eS5/Y6aFKOV1anwr1fL7nVtsmNDxEeI/V38zH4Z0HwFWp4SnB5mrvm9X+3REVMVUkrLRclov51IOzLz7S0iS2wVV5FhnOuMHI59dK5sPVWJlKM6VkuZ0V6Xs8YzhUu3yCaP7IwIObZzwuh1EZbQFSfdJ0IqXH2WSt+W9Lfp6d3cItYuLUl76V0/1W4Pv7yJHYz2WUhj+1WpJxDxASwg81Tj0kTnoSCK7EnBZbXXr+55CjKHw6rlyKya2s28pttoIDziVboR/DhVuAD4YFUeTb3v/AKKOMOT9SytLSZ08G2hFhB1c8JmYdeBBkIT95iTryq6T2Ssi6jJq0VlXqaDZ1ikEaxRLwoowB+ZJ6k881okkrI1jFRVkLe30cKhpZEjUkKC7BQWY4CgnmSelSWJFAFAFAFAFAFALQGb3sXJTtj99YVVqdNB2TMrfv5gOg/P+TWMjtpaIaQ5b4CoL30HXmwKXK2E8Q4ydKEWOlcchzpcDyrQi5w82OnWoLJB4oqSrQzLKB1pdEZWcrJkDHI0uLHBB61BJw0Y5nn2o0t2LnCYxpiozIG63t2C1wqS27CO7tyXt5DyOfaikxqY3GhHzr0DyiPBuu07CTaUguWGCsCgraRnmOGI6ysPvSZ9AKA06jAwNAOQ7UBEm2rAhw88Kns0iA/QmquUVuzaOHrTV4wb6JkmKVWGVIYdwQR9RVjKUXF2asVWzj/a7nPtYh4f1OE8vnXDQ/uat9/d8rHZW/tqVtve87/YTZWyzbGR5Jy4bnxaAY1yxJ51GGwzw7lOdS9+ZOIxKrqMIQtbkdnaMk2lsvl6zOCE//WvNz+yre0Tq6UFp+p7eHP5FVQhS1rPX9K38eXzI23LcramIu0jyuqgtjJYsCcAcgADoOVY4ym1hnTbzOTS153RthKiliFUsoqKb05WZfV6Z5oUAjuACSQANSToAO5NAZaXeiS5Jj2ZGJsaNdScQtE/VYazsOyad2FAdJuRDIGa+JvZXVlLy44YwwwVt4h5YR6jzetQBjdraElpMNnXblzgmyuG/x4l/w3P+sgxn7w1qQa+gCgDNAGaAM0AZoCk3pYBEz1YgH1xnHzxWVQ3oJtuxhpHy2fnXOd60Wo7D7JI5moJ4nEiUsTcdSOpKtnSDWoKg8hqbFkN5oTc5eoBwUBGCM1DA4Ux9KkgWUnGnSoFjmJMjlzNNyjOigGn8Kiwsen16B5gzeXSxRtJIeFEBZj2A1NRJqKuy9OnKpNQirt6Iz9paS3wEtyXigbWO2QlWK9GuHU5JIweAYA65rJKU9ZaLl9z0alSlg32dJKU1vJ6q/KKemnN+Fiv3nvLTZxiRbCOXxSR5Y07gYyVJZznlVKkoU7LLudOBpYnHZpOu1l5t/fRFnd7rqo8Sy/ssw1AXSJ/wTReyQeWRqKu6VtYaP08jlp/iMn7mJ9+Pfuu+L3+hxs65a7RbmICO5iLRTRt7JZTho2I6Z1B9a55wlNqtT0ktGns+5/QtVhHDSdCfvU5WlFrfXZr5NEi5vYnKm5ilQr7rK7R57+TKt6E1nUrUptdvFq3BptemjM4UqsE1Qknfimk/WzRKG2kbSFJJT0ARlX5s4AArb2yLVqcXLorLzdkY+ySWtSSj1d/RXZ1aWTtIJpyC4yEQezGDzwfeY96mnRk59rV34Lgvu+8ipWiodnS24vi/su4sq6zlCgOZEDAhgCCCCCMgg6EEHmKAxGzXOybhbaQ/2CdsWjn/AC8ram2c/cY5KH4igNtI4UEsQABkk6AAcySeQoDB7x3g2vH4FjH4iq4IviWjigkQ6PbuPNK4OR5PLzyaA3FmjrGqyP4jhQGfh4eIgatw5OM9qAdzQBmgDNAGaAM0BD2tZCaIodDoVPZhqDVZRzKxpTnklc83mjKuynGVLDQ5HPoa5bW0PSvdJj8Ps1BAoXX86EtnTOBp3oRudLH/AD3oMwxwnNC10Eq4oyqYhPTtQsOJ8fhUCwp+uKgDTvgGlirGklPyo9BYlcQpoLM9NrvPKMzv+36CFT7D3Nskv6hfJz6ZCisK+y6o9T8J/Ok+KhJrrb/p1vXsGe5eIw3TW6JniC5Gdc8QIIzppg6VNWnKTVpWIwGNo4eM1UpKbe1/58iPb311fktbOLa1BIWbhDSzY0JRW0Rc515/lVVKdTWOi9WaTo4bBpKtHPU/Te0Y9WtW+4nxbJuYiGju3l1HFHOqFWHXhdFDIfqPSrqE1tK/U55YmhUVpUlHk4t6eDbT9Bjc88cl7KvsSXLcB6HgUIzD0JB+lRR1zNczT8Q92FGm91DXxd16GkrY8wM0BWbb29BaKDM+C2iRqC8sh7RxLlmPwFAUc1tf36njd9mwEHCpwNdvkaGR9VhHXhXJ9RQD26W3JC72V4QLyAAk8hcRcluIx68mA5GgNPQETa+zYrmF4J1DxyKVYfvB6EHBB6EUBmbHcpnVU2hcvexxYEULAJGVU+RrgDWeTGM8Wnp1oDXIgAAAAAGAAMAAcgAOVAMz30SHDyRoezOqn6E0IbSHIplYZVlYd1II+ooTe53mgDNAJmgDNCTGb571iMGKI68mYfkv7zXPVq20R62AwDqPPLY8v/8AqYxNqOJT06j4VzRm7nt4nBQcbp2ZpNk7ZjmUFT8joc1rozxalOUHZliZqGZ0upyaggcjkx8ajYMU/UVNyRGbvUBIbKd+tC1ztMDT+fnRKwbFL60IIO0JMfnUhHER0BPM/wA8qhlkKSe+PkKplZNz12vRPHIe19nJcwvDJ7LjBIxkHmGXPUHBHwqs4KUbM2w9edCrGpDdfz1KGHak1shhvo5GXBRbqJWdHXGAZVGWR8c9CM1kpuKyzXid8sPSry7TDSSe+STs0+57NepxsDeK0gtooTcRu8aBCI1kJPDpkJw5ydOnOlOpCMUrlsXgcTWryqqm0pO+rXzvYkXFzcXo8OFHtoW0eaQcMrKeYgj5qT99sY7VLcp6LRc+PgZwp0MK89RqcltFaxv/ALPj0XmXthZpDGsUa8KIAqj0Hfueua1iklZHBWqzqzc5u7Y/UmYjDI7evUfCgMDulCtnfyW13+kupS8lteSZZ7mLOTHxt7LpnVFwMa4oDfUBjP6SPBWOOUSiK9iJaz4QWlkbrF4Sgs8b8mAGOtAaXYl1JLbxyTRGCVlBeIkEo3UZB5dR1111oCbQCE0Bl4ZZdoElZHgswSqlDwy3BBwSH9yLI0xqazu59y+Zir1NtF8/2I+8MNjs6ESNZxycTBdUVmJIJy8kmT0qtRU4K7RE1Cmr2HbPYVvcQpcWyPZO6h1aLEZB/Gg8rj4jUVKgmk46fziiVCMlmjoTt3tqyO0lvcAC4hxxFfZkRvZlQHoeo6GrRk3o90WhJt5Zbou81c0EoDGb5b2CIGKI+bkzDp6KfzNYVauXRHr/AIf+Huq801oeR7V2kSTrrXDe7Pq4wjSWgzsnZni/pJPYB0H3iP8A+a0ijzcViGnlW5Jv58DhUYA5Y0A+FWOG3FkO23pmhwD+kXs2eL5N/HNXRz1IrdGg2bv1Ax4X4oz3YDh+oOnzq2VmJp7Z1chlIYYyCCCPrVCXsPQzZOD2oVaaO5M5qCUN6/X+fpRFriEY586EHB055yaixIjRdTVkioxx+YadNKq3qW4BIGyeVLE6HrwFd55AtAFAJigEZgASTgDUk8gO5NAZa43rectHsyL7U4yGnYlLWM+suMyn8MefUigJu6W8IvIjxoYriJvDuYTzikH5qeasNCDQF5QFRvRsFL2HgLGORSHhmX24ZB7Lqf2EdQTQFFY3u1rhBC0Mdm6ZSa6YrIHIOOK0hHPIwcvoM4wcUBdbD3ahtSZBxSzv/eXEp45n/wDM+yv4VwPSgLmgEBoCm3xkZbC6Ke0IZMY5jTBI+WapVfuMpVbUHbkV+0dmTS2EEdlKIcJEc5K8S8HIOuq64PrUTjKyUGUcW4JRZd7NtnWBEnYSuqgO5GjEdcH+dKulpqaRTSSepT75XnALZEJ8ZrmHw1HMgHzkge7wlgc6a1Sbs1bn/wB9ClV2slvdHM+u2I+HmtrJ4nwaQcGfnmn/AJPAP81dGaWtDUpN79p/Z7V3zhjhF+Ldvlms6sssTswFDtq8Y+L8Dwvam0SSeprz73PtYQVONkVtjbNPKEXmdSey9Saskc2IrqCubt4FWMKugUAD0ArQ8NtuV2ZraUOeVSkaXMxtDQ4qyRlMqJGrZHJJ2LPd/eSW0fyEsh9qMnQ/D7p9aOCZmqvBHqm7O24bhSUOGGModGHXXv8AEVg42Ohu6L2zIbibsTj41UiWh0yHGRzPKgTGGiqS4uAKEWGGXJ1qLAWVsDpUleIKulQSerV3HlhQCUAGgPPtjQttKeeLabkPbvj7Ap4YCnuTE+1cK3c4XutAb6GJUUKoCqowFAAAHYAcqAye9+zJIZBtG0H6aJcXEXIXUA1KH/uLzU/KgNBsXa0V3BHPA3FHIMqeo7qw6MDkEdxQE2pAlAV+09oFCsca8cr+yvIADm7noo/bXNXruDUIK8nsvq+46KFBTTnN2it39F3jI2Nx63Ejyk+7kpGPQIuNPjVPZM/50nL0Xkvqae15PyYqPfu/N/QqtmJZXEjJDGyMoyGUsmRnGQQ3qOdcmHWDrycaaaa4q6+p113jKMFKpJNPg7P6fImSyPbkJO3jW8nk429pC2nDJj2lPLirozToSUajzQeifFde7vOfJTxEW4K01rbg13cn3Fdbu+z1ME6PLaaiKZAzGJT/AIc6r5gBnAYV0p5Flltz+55SvT0ew0tyhXFvtdFToJPAkZB2DuQ3+7Jqb6aSIuv8Z/Ij7Plt4pC9sZdpXjDh8XOVUfilA4Ik+GTVVlTutWRHKnePvM0O7+yWh8SWZhJcTEGVh7IA0WOP8CjT1rSMbavc1hG2r3ZcE1cuYbe7gv4+BX4eBm8NujMNOIj7vMZ+dcWIleVj0MDiJYeWePHfoeTT7vXPiiNoyGY4De53zx9sfOsowbZ7/wD+lSlBy9Db2myUtbfgj1Y4Mj41Y64+CjOgrolBRjoeOsRKvWvLwRVXk+FxVDocdSiurnpUoW4ma2o2uBkn86ujGq9CCuznOraD9tWzpbHN2EpvUDCF5VW9zVU1DYWCdo3DoSrKcqR0NAey7u7XFxboUOo4VcfdfGWz+dZSVhx1NAzjGOgoUGJAKmxNyNKxNCyZzEnUmhDYPr6gVCIOfCH8moaFz1Wu48wKkBUAKkGZ3v2FJIUu7TC3lvnw+gmj5tby91bp2OtQCJa7/wAU6KLWGWe5I89uBwmBgSrC5kbyxgENz1ONAaAcTdma6IfacokXmLSHiW2Xt4ufNO362F/DQGohhVFCoqqqjCqoAUAcgANAKkHeKASgKXZnmurpj7SlI1z0Xh4voTrXFQWavVk91ZLpY7a/u4elFbO78bi7Diuw7m5ZSp9kDHPPMYGgx3phI4lSk6zVuAxUsM4xVFO/E6nvYonZIYw8zaskaqDnvIw0UfGplVpUpONON5Pgl83w8SsaVWpFSqStFcW/kuPgR9rCT7FObjgyVJVVBwvLhHEfaOca1TEZ/Zp9rbw4cjTD5PaaapX348efTQtrLPhJxe1wJn48IzXZTvkV97I5Kts8rbXY3Ls2FjloYmPcxoT9SKnLHkZZU+A/GgUYUBR2AAH0FWsSQNt7cgtEDTyBM6Iupdz92OMeZz6AUBj94tpbQngLRwrbQs0capIf7TL4rrGOIKeGFcsMgkkijJM9ZR3MF0kF0FQygCCUElHYc4yT7MnX1rJ0lc0U+Bro9hv7zfnUqFhmHLrZXkK96lpNWLQm4yTMFtmyZCQwwf2H1FczVj1YVFJXRlxbO0nCBkn6AdzRs1drEltlLH6seZ6/8CoQjFESa2yKsQ7Ior23IYipMZIhPUoyZq9wNuLbu6SHCPgg9Aw019CPyqJK4sem29ysiBlYFW1BHLHeqFWNPISaE20OWyTpS5B1DQPQ6ZscvmaqB9eEjnU6FLnpldp5wUJCpAUAUA3HEq54VA4iWbAAyTzJxzPrQDd7dpFG0kjBUQFmY9AKhtJXZenTlUkoQV29igg+1Xg4+NrO3OqKoUzyL0Z3OkQIxoBn1rJZ567L1O+fs+F923aT4t/CnyS/ytz2KrbUOzbWRI7iW48RwCGM1yxAJwGYhsAZB+lUmqcXZt36s68NLHYiDlSjHKv9YrwWhZ3Oz7q0BktpXuI11a3mIZiBz8Kb2g3oc5q7jOGqd1yOWFbD4j3K0VBvaUdF4x2t0sLDd8fDfWoMkcihZox7Xl6gffXUEelc004T7emrpr3l9V3rkHTy3wtd2ad4vhr9HvclyXKXQUR3HAuvGgwsh7DLap15CrucMQlkqWXFLf8AYxVOeHbz07vg919mSFe3tUwGjjXtkZPx6sa0ToYeNk0l/PFmbVfESu02/wCeCIjI12y5UpbqQ2GGGmI1Hl5qnXXnWOWWJkrq0FrrvLl4GqccMnZ3m9NNo+PF/Iuq7jhEqQFAefi2XZu0mmuB4kN0wEV2+WktXP8AgOzZ4Ym91hjB0PeoBab2z33mSCyWdAYnSQXEaNxxusgBideXEuPa1FCUdb4taNZkXx8JJApUE/pVkxlfCC5LSKfu5+lGDjcS4upLUfbI2VlJWORgFeaMexJJFzjcjGQfjQF1dx6VDLIqLi3VxhlDDsRmqtF1JrYy+27WOJwERV8uTgc8n/isJpXO/DNyTbZmNoNk1CO1OyKmeTGRUozfMrrgZGoqSrKw2eTQzsKQsYy3/J+VRa4bUdzXbnb2oVW2kXhOoRs6EcwD2PSpcTBu7Nko0x9aoy1zsOBVQNtLripFtDonp9aEDoaoKHqldx54lCQoAoAoBKAzG948Sayt2/u5ZyzjowiXjCn0Jx9Kwq6yjHv+R6n4d7lOtVW8Y6f+ztfyE27JtEXkQtlj+zeXxCeHv5+LJyNOXDUzdXOsuwwqwPs83Wbz8N/C3DrcgX98t7P/AGSziuDCcfaZvLCpB5IRrJg9qpJqpL3Y3txexvSovC0v69VwUv8ACPxPryLeC6voyDPDBKpIBNuz8a56mOQeYD0OfStc1RbryOOdPBzX9KUov/ZKz8Vt5Ebc9Qs1+qf3YumK9gxUGQD54qtHeS7zT8QbdKg5b5PS+he3WzopNZI0c9yoJ+tTOhSm7yin4HDTr1KfwSa6M4t9lwxnKRRqe4UZ+tIYelB3jFLwJniKs1aUm/ElMep+dbGJmLresyuYtnRfapBkNLnhtIj/ANyce2fwoCdOlQDvdXeB5XktbtVjvIdXVchJUPszQZ1KHQHsdKA0dSCPtCxjnieKZQ8bjhZTyI/nrUAx1habUgBs4zE8aY8G+mJZliPuPCuDJMuMA5C4xmgLjY+6sUD+NIXubk87ibDOOuIwBwxLzwFA+dAXRFSScsuagEGezzyqLFkzPbybKZlDAeZencenrWc4nVhqqhLXY88v4/iDWNj1M1ypnSpKtkdojjXSpKOxAup+iDJ7nl8h1oVbKp4mLZOSam5RQu7jqxFcEaEEEd8jlUXJcT0jdnbP2gYbAkHMdGHcfwqGjOSyl1mqtEXG1OtQSOq9SVkdeJU2Mz1uus4AoBKEhQBQCUBTb07Ja4iUxELPC6ywseXGvut+FhkVnVg5K63Wx24HExo1HnV4yTUuj49UQ4tuLdQSwZ+z3RjkQwueFlcqVBQn21yRgiq51OLitHbY1lhJYepGqvfp3TzLZq/Hk+aZY7t2vhWcCcBj4Y04lIwQ2PNn1zmtKatFI5sbU7TETle929e7gQdqbxZJhswJ7g6aHMcWffmfkAOfDzOKpKr/AIw1fy6m9DBaKriPdh6y7or67Inbv7JFrAI88TEl5H6vI2rufif2AVenDJGxhi8S8RUc7WWyXJLZFlVzmEoDz5I3vb+a02lIyBPPBaxkpDcw8hJI+eKUg5BjOAOxqAbu1tkjRUjVURRhVUBVUdgo0FSCk3s2A1wqS27CK7gJa3k6HvFJ3jbkR65qAd7obxpfQFwOCWNjHcRZyY5V9pc+8vYjn8qAvKkCGgKfbe2hCVjjQzTyZ8OIEDQc3dj7KDvVZStpxKTnl0W5C/qi6kHFcXjR9eC3Cxqo7GRwWbHfSotJ7vyIyye78iu2bAs/F9i2nO7JjIcrMuvLKuoJU66g1Va/DL6kRtL4ZE2w21Kky216qpI+fBlTPhTY6AHVH/CflVlJ3syym08sidtNDzqWbIzm0NlxS6suD94aH596zcUzeFWUdmZzaO7uNYzxeh0P1qjTWx0Rr3+Iz93YsNGGKizNVUjwKqazA5YHzFTYnMiC9uB2oTnS4jfgZ6H6VFijqok2cLqQVBUjkc4qcrKdotjb7JvjInnGHHMdD+Ifwo0Z3JLnFUaLp3OEftUBh41TcrlPaq6zzgqQFQBKEhQCVICgIW0tlQ3AAniSQDlxAEj4HmPlVJQjLdG1HEVaLvTk10KpdyLEf4GQPdMk5X/YXxVOwhy+Z1v8Wxf6/G0b+drl3aWiRKEiRUUclUAD6CtUklZHDUqTqSzTbb5sh7b25BaIGnkC8WiIMtJIfuxxr5nPwFCh1sLbEV5As0JyjZGCMMrDRkdfdYHmKkE+gKHe3d77ZGpRzFcQt4ltMOccg790bkynQioBUWO/8fh8FwkgvkYxvaRqXlaQD2oxyMbDzByQMHnQDp2Rd3+t65trc/5SF/O47XNyuD/4pga6k1INNs+xjgjWOFFjRfZVQAB8v30BIoBKAyW7RLyX9yF45fGkhjXOPJCo4Ez0BY1lDVuX80MKerlLvt5D26u0Lq4WUXluIgMBdGXiByGUqx1A0165qacpSvmVi1OU5XzImbF3ct7Tj+zx8BfHESzMcDkAWJwB2q0YRjsWjTjHYzO1bo3eyJpZCPEgaQq4AH6SBzwyL2yB07ms5PNC/L6FJPNTbfD6GstH8WGNmGrojH4soJrXdG0XpcgXOzT0qHE0UiGdlsedRlLZhxNkIPaHFVlErmZFu9jxH3F+gq1ibsob7YydFA+VVaLKRTS7MA6VnYvcbFh6VBNx+GyxqKEXJskRI9aq0WUiNOCByquUumcK+RnWosD3Cus88KAKEhQCUAmKAKAKASgMbFvFcbQLLs5ViiRjHJdTjUMvtLBbe0WHeThA7GoBbbE3XhtnMp457hvauZjxynOuFPKNfwqAKAo9vW7bMuGv4FLW0hH2+FRnHQXUSj3hnz9xr6gDZ206yIrxsHRgGVlOQwOoIPapA5QDK2qBzIEUSMArPwjjKrnCluZAycD1oDuRwoJYgADJJ5ADqTUNpK7JSbdkVK3803/Toqp/qy5w3rGg1I9TiuNV6lX8lafqf0XE63RpUvznr+lcOrBoJwQDdqGPJfDTX4DOTUuFZOzqK/RfcKdFq/ZO3O7/AOHEm0ZoP+pVWj5eLGD5f/UQ8h6iquvVov8AqpOPNcOqJVClW/JbUv0vj0ZVGYWFzJI3/R3TCTxBqIZiMEvjlGwAPF3roUlF34PieY70pu+z9H3lpdT3IbjgENxCwBC8XA66e5IAVdTz1wfU1o3K+hduW61RU367QuQUxFZQn+8fj8SXh6hCPKvXWqPPLRafMo+0lpsitkt0uI02fZZNtGV+0z81KqeIxq40eRjqSNBUWTWSO3EiyayR24v+cTbhQBgchoPhWx0HDCgG2FANMKkkZkSgK68t81BKZS3FpVGi9yMbeqk3AQ0B2I6gCvAGGCKEp2GjYDoaixOc9arc5QoBKEhQBQCUAUAlAFAYneK2fZ9wdo26loXwNoQjqo0FzGPvoPaA5ioBroLyN4hKjqYmUOHyOEqRniz2xUgzE+88l3mPZkSzrqr3UuRap0PDpm4PTC6etQCy3O3e+wWwgErS4LNkgKqljkrEg9hM5wuTUgu6ASgKXbX6WaG39xuKSQd1Tkp9CfyrhxSdSpCjwer6Lh4nbhv6dOdbirJdXx8hJd4ES5FtwNnKrxDGBkZGF+760ljYQrqgosmOClKg6+Zfz6nV3u/HJcLOWfI4TwgjBK8vUVNXAwqVlVbd1b0Ip46dOi6SSs/qSBtKOSQwrmTQhyBlF09lm5ZPYVr29Oc+zWvPkurMuwqQgqj05c30RC3cXyTQN5lileNQdRwHUKc8+ZrHBe6p0+EXZdDXHWk4VP1RTfXZjcm6VuDxReNAT/oyyRr/ALAeH9ldfZrhoeb2UeGnQbbdKBj+le4nH3ZZpGT5oCAfnTs09yeyjxu/EuIIFRQqKqqNAqgAAegFXSsaJWK3b237ezUGd8FtEQAtJIeWI411Y/soDN3e9N5CVuLi0ENkTwuC3FcRA44ZpEXQJnQqMkZzQk18cgZQykMrAFSDkEEZBB6jFSAIoDgrQDEkdQSV9zb1DJTK2aHFUaLXGeCoJDgoBQtAdYqCD0qtjEKAKAShIUAlAFAJQBQgQjOhoSY62/o8t1Zld5ZLXjMkVmTi3jYnJ8o1ccWSFOgzyqLA18aBQFUAADAAGAAOQAHIVIKza23ooGCeaSZtVhjHHIfUj3V9TgVSdRR048jqoYSpWTlooreT0X7vuWpDF9tB9UtYIx0Es5LfMRqQD86rmqPZLzNeywcdJVJPpHT1Y1LvFPBreWrJH1lhbxkX1dQAyj1wajtJR+JeWpaOCpVtKFS7/TJZW+nBjm07hQ8F5GQ8QDI7LqOB+TjHQHnXPiXknCutUtH0fHwIoQbjPDSVpbq/NcPEtrm4VUMoUyaacA4mYHlw9xrXTOcVDtEr6cNX4HHCEpSyN266LxK77HNcf35MUX+ih8zD/uOPyFc/Z1a/5nux/St31f0R09rSofl+9L9T2XRfVky4mitYs4CqNFRebHoqjqTW0pU8PT2suSMYRqYipvdvdv6jO79o0cRaTSSV2lcdi3u/IYqmEpyhBuW8nd+PAvi6kZzShtFWXhxLI11HKcGgMr/SDtG6t7YSW2FUMPtEgXxJIYj7UscZ0Yrz1+nOgHd2dg20QFxExuJJQGN07eJJICOj+6v4VwKAu5YwwKsAQQQQdQQdCCO1AYaCU7HmWGQk7PmbEMhP/Sytr4Tk/wCEdSD0696A2+KkHJFQScstSBiWKoBX3NtUNFkyBJDiqEjXDQkULUAXhqAejVsYiUAUAlAFAJQBQCUAUAUAlAVW8+1vslrJMBllACL3diFUfU/sNUqTyRcjqwWH9orxp89+i1ZUW81vsqJWu5MzzHMshBaSRubYwM8C5AA5DSs1lpK8nqzsnGv+IVHGhH3I7LZJfdjm+NpLdWqNa3KwqSshcuyK6FdP0i6gag461NVOcfddin4fUp4eu1Xp5nta12n0H9hbat/Djha8hnlChWbjUmQ415nzfvqYVI2SzJspisLWc5VFScY3vtsQtnQC02g1qoH2e5jaWOP3Y3TSRVXorDXFVUcs8vB/xm1WbxGFVZ/HBpN8Wns33osxsd4iTbTGNTr4bDjjB/COa/I1l7LKn+TK3c9V+xze1RqL+tG75rR/udeFeHQyW6+oSQn6FsVOXFP/ACj5P7kZsKv8Zea+x3a7IVXEkjNNIOTPjC/+mg0WrU8MlLPNuT5vh0XArUxLcckEox5Lj1fEsq6TmKa33otJLo2iTo06qWKA55c1Dciw5leYFAWxoDh1zodR1oDBkf1NN1/q2Z/lZSuf2QOT/wCJ/aBMu97GmZotmxi6kGjTE8NrEfxyj2z+FM/GgO7HdENIJ76Q3kw1UMMQRHn+hg5Aj7xyaA0uKkCEUAmKA5K1AGZIqEkGe2qGi1yDJDVCRrgoSLw1APQa1MRKAKASgCgCgEoAoBKAKASgM5v/AGzvZOYxxNE0cvD94RsGYfTJ+VZV03DTqej+FVIxxKUnZNNX6qxKu9nWu0YopJEWVD54zlgRxcxlSD0AI9KlxhUSb1MqdbEYKcoReV7P+fIz+zNkjaEsklwP7NBI0NtbjSP9F5S7gc+2PiOVZRh2jblstEj0K2JeDpxjS+OaUpS4+9wX3NTJsa3ZPDMEJTlw8CY/Kt3CNrWPKWKrKWZTd+d2Z7ZkKybRAi4jDZRNFxFmfMspyU421PCunPTQVlFJ1NNonoVpOGEbn8VSV7WtouNlzZrq3PIEoCr29t+CzQNO+CxwiKC0kjdFjjXzMf5NAUQs7zaOtzxWNqf8ujD7RKP+/Mv90pHuLr3NCSXtncyCS1SG3AtXhPHbSRjBhkHvd2B5MDz+NALuhvC1wHguVEV5BhZ4xyOfZlj7xsMH0zjtQGhIoCPd2qSIySKHRwVZWGQwPMEUBzbWyRoEjVURRhVUAKB6AcqkHdAJQCUAmKATFQBCKAbZKAiTW1Q0TciPb1Wxa414VVFzcVqZiUAUAlAFAFAJQBQCUAUAlAJQGaOw5rZ2awdAjHia2lz4WTzMTLrGT21FY5HHWHkej7XSrxUcSndbTW/inv8AMj2N7Pb+IPsMmZJGlYLPAUDuBxcHEVIBIzy5k1EXKN/d9UaVKVKtlfbLRW1jK9lte1yRLFfXPlbgs4jzKN4k7DsrY4E+Opq39SXcvUzjLCUNVepLvVo+W79C52Zs6O3iWKFQqLyHUk8yx6k960jFRVkcdatOtNzm7tkqpMhKAz+927v2tEeJvCuoDx203VH+63eNuRFALubvGL6AsV4JonaG4TmFlT2grcmXqDQF1cTqis7HCqCSdTgDnoNaA8+t2fa93Be2Y+zw27MouT/e3C5w0IhGgi0Or69gKEnoZoQcGgOTUg5oBKEhQBigExQCEVAExQHJWgOGiFANG2FRY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 name="AutoShape 6" descr="data:image/jpeg;base64,/9j/4AAQSkZJRgABAQAAAQABAAD/2wCEAAkGBxQSERUUEhQUFBUWGBQXFRYYGBQYFxYYFxccFhgXFBQYHCggGBolHhcUITEhJSkrLi4uFx8zODMsNyguLisBCgoKDg0OGhAQGiwkICQsLCwsLCwsLCwsLCwsLCwsLCwsLCwsLCwsLCwsLCwsLCwsLCwsLCwsLCwsLCwsLCwsLP/AABEIALcBEwMBEQACEQEDEQH/xAAbAAABBQEBAAAAAAAAAAAAAAAAAQMEBQYCB//EAEYQAAIBAwEGAwUEBgkDAwUAAAECAwAEESEFBhIxQVETImEyQnGBkRRSYrEjcqHB0fAHFSQzQ0RTkuE0Y4JzovEWF2SDwv/EABoBAQADAQEBAAAAAAAAAAAAAAABAgMEBQb/xAA4EQACAQIEAwUGBQUAAwEAAAAAAQIDEQQSITFBUXETYYGRoRQiMrHB0QUzUuHwIzRCYvFDgqIV/9oADAMBAAIRAxEAPwD1PaRxdWufZ/S4/X4Rw/vrir/3FK+3vedtPqdlD8irbfTyvqD7GX7T9pMjaD2dMDTHP7vXFQ8HH2j2hyfTh/wRxb7DsFFa8eP/AE6baTSHhtlDdDK2RGP1ern4aetWeJlU0oK/+z2/fw8yqw8aavWdu5b/ALePkcXUfgQSu7tI7Lw5Y+0xBVVRBoNT0qKkexpSlKTk2vN8ElsWpvtqsYxikk/Ti2+JO2ZbmOGNDzVFB+IGtdGHg4UoxfBIwrzU6spri2Sq1MhaAzW+W3ZbXwFiVFE8nhG5kyYoGI8pdF1biOgyQM8zQgkbK3XjjkE8zNdXOP7+XBK+kMY8kS/qjPLJNAP7zbCW7i4eIxyoQ8Ey+1DKPZde46EciCRQkj7qbdadXhuFEd3BhZ4xyP3Zou8T8wemo6UIL+gCgFoAoAoAoAoBaAKAKAKEhQgWgChItAGaAxu8+9eMxwH0L/uT+Nc9SrwidlHD31keabRvi0qDOQWXP151zs9OEEossr/aAiBPvHl6f81a9i+HwzqPXYwu19pknnk/zqay+JnsNxpRsjPTTdTzraMTza1e2rNjubsL/FkHmP8A7R/GknwOFyb1Zr8Z5DQcvWqh6AYKWK3NrYh3eSxuXLSRhZYJ+TumcBj+NToe+a0nT7VOlN6rVPj3PqilRxhGOKoqyfuyjwT5dGtUT5pJOHw7qBpVBHni8ytjkWjyCPUaispSnlyV4Zlzjqn1W/zMYxhmz0J5Xylo10e3yZIXamgEcEx6AcHhqPiWIAFaLE3VoU5PwsvWxk8Nrec4+d36HUFi7uJJyCV1SNclEP3iT7T+vTpUwoTnJTrcNktl397Eq0IRcKXHdvd93ciyrrOUp496LRroWqzI0x4vKNRlRkpxjy8eDnhznAOlAXNAR9oWMc8TxSqHjkUq6nkQf550BlNi7Y/q9zZX8oCorPa3MhwJoV5pI508aMYB7jB70BKG2bm9OLGPwYet3OpHEO9tbnDP+s/CvYNQFjsTduG2ZpBxyzuMSXEp45nGc8PF7iZA8igKMDSgLmgCgFoAoAoQFCQoBaAKAKAKAKAKAWgEZgBk6AczQGH3s3pBBjiPl95vveg9PzrmqVL6I78Ph/8AKRg55+KsDu2IhjWM+LJq/uKfd/ER97t2qbpanZRouehnNr7UJJ1yaz1kz0m40Y2W5nZ5upNbRieZXrJK7H93YPFmDN7Knl61pP3VZHmRk6sszPVbFMIB31NYm1rE5UwKGbYBPX9tLFbmttA77TXiZXa3tiszKCql5XBUcJJx5V4sZ610q7qdFqRPLDBOyaU53inrpFa+rsamtjywoCt2/tuKzi8WYkAsqKFUszu2iooHUnvgUBT/ANXXd9rdMbS3P+Wif9NIP/yLhfYBHNI/9xoCbtXdOCW1FvGogCENA8YCtDIvsyJjr37gnNAN7o7decPBdKI7y3ws6D2WB9iaLvG419DkUBoqAjXuz4puDxY0k4G4041DcLAEcS55HBNASSe9AVE+9Fmhw1xFkc8Hix8eHOKo6kVu0ZurBcSbYbUhnGYZY5Mc+FgSPiOYqyaaui0ZxlsyXUlgoAoAoBaAKAKAKAKAWgCgFoCLtDaEcCccjBR+0+gHWolJJXZaMHJ2R53vFvY02inhj+7nn6sevw5VyzqOR6VHDKGr3MXe3vc5rM7EhITwDxJOfuL+8/wpdLU6aVByZntr7VJJ1yaz1kz0nKNGNluZ+aXqa2jE82tWtqyC+WOtbpWR5VSTqO7NLuZGDIVPo3yHOs6hpSVj0yxTPm7/AJVkWqO2hKdakxuIIagg9E2NstbdCqkszEtJI2ryOebMf3dBXbCCijjxGIlWld6JaJLZLkifmrGAUBF2ts2O5heCZQ8cilWX07g9CNCD0IoDO7q7SkglOzrti0qLxW0x/wAzANASf9ZNAw+BoCz2zvLFA4iUPPcEZW3hAaQju+uI05+ZiBQFfs3YE8t3HfXjLHLGrpFBATwKj8xNMQDMdM4wFB5A86A1VAcTzKis7HCqCzE9ABkmobsrkN2M5ZWhvlE91kQNrDbE4Xh915/vsefDyGetZqLnrLbl9zGK7RZpbcvuPbzbQls4k+yWvi5bhKqpwoxp5UGdeWeVRUlkSyxuWqScF7qHb7Y8NwsbSKILgrxI6ELKjYBbhYe0BnUcqs6aeq0ZMoRklfR+p1u1tJ5BJDPjx4GCSEaBwRxJIo6Bh+3NTCWZa7rcinJu8ZbouquahQBQBQC0AUAUAUAE450BRX23tSsXQE8RHPXHlBrnlW1tE6IUdLyKG52nK3ORvkcflVHN8zojTiuBTX2ZPaJb9Yn9hzVL3NY2jsYjb8MsOWUFk69eH4+nrQ6YzTItg3l8WXGPcXv+I+lDppQu7cSt2ttkuTg1nZyPQ7WFKNo7lFLN1NaxicFWtbVkCVyTmuiKSPIrVJydxY7gddKOLKRrR2ZuP6PLTxGkccgAufjqf3VlNPY6qc42uj0eNeEVmUepxxf/ADQhnJb1qLEmvuN6DK5i2dF9pcHDzE8NrEevHL/iMNfLHk6akV3nkkPaO5Us6eLJdyteqQ8EoJSGB11AjgBxwHVWLZYgnWhJb7p7f+1xsJF8K4hbw7mHqkg6juje0p6g0BeUBUbybvx3saq7PG0bh4pYm4JY2HVH6ZGQfjQD+xtiwWqlYEC8WrsctJIfvSSHzO3qTQEu4uUQZdlUd2IH51SdSEFeTS6l4U5Tdoq/QjxbXgY4WaMntxCs44qjJ2U15mssLXiruD8iv36Vm2dchMk+H06jILf+3NTX/LZxV0+zlbkR94tjxXttETMYolCuGBXhKlQBxZ006HpVqtPPxInCM4rXQ0FnCEjRFJYKqqCTkkAYBLdT61oaxVlYzl7fC4v7aOA8f2dnknddVQNGyCPiHMsTy9Kyveatw3+xjJ5ppR4bj2wT4l9ezL7GYYQejNGpLkfAtj5VMPik/wCaEw1nJ+Bo60NgoAoAoAoAoAoBaAqN47vgjwOvP4VjWeljajG7uZBJcZd+R0A6msVodtszyobNx6Afz3qLl8gYz2qCNEcPaI3MZqSLsotqboQT+9JGfwnT/adPpS5tGrOKsVa/0cw/60p+SfwpcdpJDE/9G0R1E0n0Q/uqynYzlebuyP8A/bAdbhseiD+NWVTuMpU78R+3/o0gUgs8r46eUA/HAzR1GysaUUavZtikKBY0VFHRQB8/U1Ru5rpsiQ7VUkZZuhqCBvxD0FSLGw3J2kycVhchVubZQBwgKk8PJJ4lGgzyYDk3xruPLNRNKqKWdgqqMlmIAAHUk8hQgwjytebQhutmo3CmY7m5fKQXEP8ApoCOKVgdVdRga6mhJvqAKArto3jcawxY8RgSWOojQc2I6noBXJXrTzKlS+J8eS5/Y6aFKOV1anwr1fL7nVtsmNDxEeI/V38zH4Z0HwFWp4SnB5mrvm9X+3REVMVUkrLRclov51IOzLz7S0iS2wVV5FhnOuMHI59dK5sPVWJlKM6VkuZ0V6Xs8YzhUu3yCaP7IwIObZzwuh1EZbQFSfdJ0IqXH2WSt+W9Lfp6d3cItYuLUl76V0/1W4Pv7yJHYz2WUhj+1WpJxDxASwg81Tj0kTnoSCK7EnBZbXXr+55CjKHw6rlyKya2s28pttoIDziVboR/DhVuAD4YFUeTb3v/AKKOMOT9SytLSZ08G2hFhB1c8JmYdeBBkIT95iTryq6T2Ssi6jJq0VlXqaDZ1ikEaxRLwoowB+ZJ6k881okkrI1jFRVkLe30cKhpZEjUkKC7BQWY4CgnmSelSWJFAFAFAFAFAFALQGb3sXJTtj99YVVqdNB2TMrfv5gOg/P+TWMjtpaIaQ5b4CoL30HXmwKXK2E8Q4ydKEWOlcchzpcDyrQi5w82OnWoLJB4oqSrQzLKB1pdEZWcrJkDHI0uLHBB61BJw0Y5nn2o0t2LnCYxpiozIG63t2C1wqS27CO7tyXt5DyOfaikxqY3GhHzr0DyiPBuu07CTaUguWGCsCgraRnmOGI6ysPvSZ9AKA06jAwNAOQ7UBEm2rAhw88Kns0iA/QmquUVuzaOHrTV4wb6JkmKVWGVIYdwQR9RVjKUXF2asVWzj/a7nPtYh4f1OE8vnXDQ/uat9/d8rHZW/tqVtve87/YTZWyzbGR5Jy4bnxaAY1yxJ51GGwzw7lOdS9+ZOIxKrqMIQtbkdnaMk2lsvl6zOCE//WvNz+yre0Tq6UFp+p7eHP5FVQhS1rPX9K38eXzI23LcramIu0jyuqgtjJYsCcAcgADoOVY4ym1hnTbzOTS153RthKiliFUsoqKb05WZfV6Z5oUAjuACSQANSToAO5NAZaXeiS5Jj2ZGJsaNdScQtE/VYazsOyad2FAdJuRDIGa+JvZXVlLy44YwwwVt4h5YR6jzetQBjdraElpMNnXblzgmyuG/x4l/w3P+sgxn7w1qQa+gCgDNAGaAM0AZoCk3pYBEz1YgH1xnHzxWVQ3oJtuxhpHy2fnXOd60Wo7D7JI5moJ4nEiUsTcdSOpKtnSDWoKg8hqbFkN5oTc5eoBwUBGCM1DA4Ux9KkgWUnGnSoFjmJMjlzNNyjOigGn8Kiwsen16B5gzeXSxRtJIeFEBZj2A1NRJqKuy9OnKpNQirt6Iz9paS3wEtyXigbWO2QlWK9GuHU5JIweAYA65rJKU9ZaLl9z0alSlg32dJKU1vJ6q/KKemnN+Fiv3nvLTZxiRbCOXxSR5Y07gYyVJZznlVKkoU7LLudOBpYnHZpOu1l5t/fRFnd7rqo8Sy/ssw1AXSJ/wTReyQeWRqKu6VtYaP08jlp/iMn7mJ9+Pfuu+L3+hxs65a7RbmICO5iLRTRt7JZTho2I6Z1B9a55wlNqtT0ktGns+5/QtVhHDSdCfvU5WlFrfXZr5NEi5vYnKm5ilQr7rK7R57+TKt6E1nUrUptdvFq3BptemjM4UqsE1Qknfimk/WzRKG2kbSFJJT0ARlX5s4AArb2yLVqcXLorLzdkY+ySWtSSj1d/RXZ1aWTtIJpyC4yEQezGDzwfeY96mnRk59rV34Lgvu+8ipWiodnS24vi/su4sq6zlCgOZEDAhgCCCCCMgg6EEHmKAxGzXOybhbaQ/2CdsWjn/AC8ram2c/cY5KH4igNtI4UEsQABkk6AAcySeQoDB7x3g2vH4FjH4iq4IviWjigkQ6PbuPNK4OR5PLzyaA3FmjrGqyP4jhQGfh4eIgatw5OM9qAdzQBmgDNAGaAM0BD2tZCaIodDoVPZhqDVZRzKxpTnklc83mjKuynGVLDQ5HPoa5bW0PSvdJj8Ps1BAoXX86EtnTOBp3oRudLH/AD3oMwxwnNC10Eq4oyqYhPTtQsOJ8fhUCwp+uKgDTvgGlirGklPyo9BYlcQpoLM9NrvPKMzv+36CFT7D3Nskv6hfJz6ZCisK+y6o9T8J/Ok+KhJrrb/p1vXsGe5eIw3TW6JniC5Gdc8QIIzppg6VNWnKTVpWIwGNo4eM1UpKbe1/58iPb311fktbOLa1BIWbhDSzY0JRW0Rc515/lVVKdTWOi9WaTo4bBpKtHPU/Te0Y9WtW+4nxbJuYiGju3l1HFHOqFWHXhdFDIfqPSrqE1tK/U55YmhUVpUlHk4t6eDbT9Bjc88cl7KvsSXLcB6HgUIzD0JB+lRR1zNczT8Q92FGm91DXxd16GkrY8wM0BWbb29BaKDM+C2iRqC8sh7RxLlmPwFAUc1tf36njd9mwEHCpwNdvkaGR9VhHXhXJ9RQD26W3JC72V4QLyAAk8hcRcluIx68mA5GgNPQETa+zYrmF4J1DxyKVYfvB6EHBB6EUBmbHcpnVU2hcvexxYEULAJGVU+RrgDWeTGM8Wnp1oDXIgAAAAAGAAMAAcgAOVAMz30SHDyRoezOqn6E0IbSHIplYZVlYd1II+ooTe53mgDNAJmgDNCTGb571iMGKI68mYfkv7zXPVq20R62AwDqPPLY8v/8AqYxNqOJT06j4VzRm7nt4nBQcbp2ZpNk7ZjmUFT8joc1rozxalOUHZliZqGZ0upyaggcjkx8ajYMU/UVNyRGbvUBIbKd+tC1ztMDT+fnRKwbFL60IIO0JMfnUhHER0BPM/wA8qhlkKSe+PkKplZNz12vRPHIe19nJcwvDJ7LjBIxkHmGXPUHBHwqs4KUbM2w9edCrGpDdfz1KGHak1shhvo5GXBRbqJWdHXGAZVGWR8c9CM1kpuKyzXid8sPSry7TDSSe+STs0+57NepxsDeK0gtooTcRu8aBCI1kJPDpkJw5ydOnOlOpCMUrlsXgcTWryqqm0pO+rXzvYkXFzcXo8OFHtoW0eaQcMrKeYgj5qT99sY7VLcp6LRc+PgZwp0MK89RqcltFaxv/ALPj0XmXthZpDGsUa8KIAqj0Hfueua1iklZHBWqzqzc5u7Y/UmYjDI7evUfCgMDulCtnfyW13+kupS8lteSZZ7mLOTHxt7LpnVFwMa4oDfUBjP6SPBWOOUSiK9iJaz4QWlkbrF4Sgs8b8mAGOtAaXYl1JLbxyTRGCVlBeIkEo3UZB5dR1111oCbQCE0Bl4ZZdoElZHgswSqlDwy3BBwSH9yLI0xqazu59y+Zir1NtF8/2I+8MNjs6ESNZxycTBdUVmJIJy8kmT0qtRU4K7RE1Cmr2HbPYVvcQpcWyPZO6h1aLEZB/Gg8rj4jUVKgmk46fziiVCMlmjoTt3tqyO0lvcAC4hxxFfZkRvZlQHoeo6GrRk3o90WhJt5Zbou81c0EoDGb5b2CIGKI+bkzDp6KfzNYVauXRHr/AIf+Huq801oeR7V2kSTrrXDe7Pq4wjSWgzsnZni/pJPYB0H3iP8A+a0ijzcViGnlW5Jv58DhUYA5Y0A+FWOG3FkO23pmhwD+kXs2eL5N/HNXRz1IrdGg2bv1Ax4X4oz3YDh+oOnzq2VmJp7Z1chlIYYyCCCPrVCXsPQzZOD2oVaaO5M5qCUN6/X+fpRFriEY586EHB055yaixIjRdTVkioxx+YadNKq3qW4BIGyeVLE6HrwFd55AtAFAJigEZgASTgDUk8gO5NAZa43rectHsyL7U4yGnYlLWM+suMyn8MefUigJu6W8IvIjxoYriJvDuYTzikH5qeasNCDQF5QFRvRsFL2HgLGORSHhmX24ZB7Lqf2EdQTQFFY3u1rhBC0Mdm6ZSa6YrIHIOOK0hHPIwcvoM4wcUBdbD3ahtSZBxSzv/eXEp45n/wDM+yv4VwPSgLmgEBoCm3xkZbC6Ke0IZMY5jTBI+WapVfuMpVbUHbkV+0dmTS2EEdlKIcJEc5K8S8HIOuq64PrUTjKyUGUcW4JRZd7NtnWBEnYSuqgO5GjEdcH+dKulpqaRTSSepT75XnALZEJ8ZrmHw1HMgHzkge7wlgc6a1Sbs1bn/wB9ClV2slvdHM+u2I+HmtrJ4nwaQcGfnmn/AJPAP81dGaWtDUpN79p/Z7V3zhjhF+Ldvlms6sssTswFDtq8Y+L8Dwvam0SSeprz73PtYQVONkVtjbNPKEXmdSey9Saskc2IrqCubt4FWMKugUAD0ArQ8NtuV2ZraUOeVSkaXMxtDQ4qyRlMqJGrZHJJ2LPd/eSW0fyEsh9qMnQ/D7p9aOCZmqvBHqm7O24bhSUOGGModGHXXv8AEVg42Ohu6L2zIbibsTj41UiWh0yHGRzPKgTGGiqS4uAKEWGGXJ1qLAWVsDpUleIKulQSerV3HlhQCUAGgPPtjQttKeeLabkPbvj7Ap4YCnuTE+1cK3c4XutAb6GJUUKoCqowFAAAHYAcqAye9+zJIZBtG0H6aJcXEXIXUA1KH/uLzU/KgNBsXa0V3BHPA3FHIMqeo7qw6MDkEdxQE2pAlAV+09oFCsca8cr+yvIADm7noo/bXNXruDUIK8nsvq+46KFBTTnN2it39F3jI2Nx63Ejyk+7kpGPQIuNPjVPZM/50nL0Xkvqae15PyYqPfu/N/QqtmJZXEjJDGyMoyGUsmRnGQQ3qOdcmHWDrycaaaa4q6+p113jKMFKpJNPg7P6fImSyPbkJO3jW8nk429pC2nDJj2lPLirozToSUajzQeifFde7vOfJTxEW4K01rbg13cn3Fdbu+z1ME6PLaaiKZAzGJT/AIc6r5gBnAYV0p5Flltz+55SvT0ew0tyhXFvtdFToJPAkZB2DuQ3+7Jqb6aSIuv8Z/Ij7Plt4pC9sZdpXjDh8XOVUfilA4Ik+GTVVlTutWRHKnePvM0O7+yWh8SWZhJcTEGVh7IA0WOP8CjT1rSMbavc1hG2r3ZcE1cuYbe7gv4+BX4eBm8NujMNOIj7vMZ+dcWIleVj0MDiJYeWePHfoeTT7vXPiiNoyGY4De53zx9sfOsowbZ7/wD+lSlBy9Db2myUtbfgj1Y4Mj41Y64+CjOgrolBRjoeOsRKvWvLwRVXk+FxVDocdSiurnpUoW4ma2o2uBkn86ujGq9CCuznOraD9tWzpbHN2EpvUDCF5VW9zVU1DYWCdo3DoSrKcqR0NAey7u7XFxboUOo4VcfdfGWz+dZSVhx1NAzjGOgoUGJAKmxNyNKxNCyZzEnUmhDYPr6gVCIOfCH8moaFz1Wu48wKkBUAKkGZ3v2FJIUu7TC3lvnw+gmj5tby91bp2OtQCJa7/wAU6KLWGWe5I89uBwmBgSrC5kbyxgENz1ONAaAcTdma6IfacokXmLSHiW2Xt4ufNO362F/DQGohhVFCoqqqjCqoAUAcgANAKkHeKASgKXZnmurpj7SlI1z0Xh4voTrXFQWavVk91ZLpY7a/u4elFbO78bi7Diuw7m5ZSp9kDHPPMYGgx3phI4lSk6zVuAxUsM4xVFO/E6nvYonZIYw8zaskaqDnvIw0UfGplVpUpONON5Pgl83w8SsaVWpFSqStFcW/kuPgR9rCT7FObjgyVJVVBwvLhHEfaOca1TEZ/Zp9rbw4cjTD5PaaapX348efTQtrLPhJxe1wJn48IzXZTvkV97I5Kts8rbXY3Ls2FjloYmPcxoT9SKnLHkZZU+A/GgUYUBR2AAH0FWsSQNt7cgtEDTyBM6Iupdz92OMeZz6AUBj94tpbQngLRwrbQs0capIf7TL4rrGOIKeGFcsMgkkijJM9ZR3MF0kF0FQygCCUElHYc4yT7MnX1rJ0lc0U+Bro9hv7zfnUqFhmHLrZXkK96lpNWLQm4yTMFtmyZCQwwf2H1FczVj1YVFJXRlxbO0nCBkn6AdzRs1drEltlLH6seZ6/8CoQjFESa2yKsQ7Ior23IYipMZIhPUoyZq9wNuLbu6SHCPgg9Aw019CPyqJK4sem29ysiBlYFW1BHLHeqFWNPISaE20OWyTpS5B1DQPQ6ZscvmaqB9eEjnU6FLnpldp5wUJCpAUAUA3HEq54VA4iWbAAyTzJxzPrQDd7dpFG0kjBUQFmY9AKhtJXZenTlUkoQV29igg+1Xg4+NrO3OqKoUzyL0Z3OkQIxoBn1rJZ567L1O+fs+F923aT4t/CnyS/ytz2KrbUOzbWRI7iW48RwCGM1yxAJwGYhsAZB+lUmqcXZt36s68NLHYiDlSjHKv9YrwWhZ3Oz7q0BktpXuI11a3mIZiBz8Kb2g3oc5q7jOGqd1yOWFbD4j3K0VBvaUdF4x2t0sLDd8fDfWoMkcihZox7Xl6gffXUEelc004T7emrpr3l9V3rkHTy3wtd2ad4vhr9HvclyXKXQUR3HAuvGgwsh7DLap15CrucMQlkqWXFLf8AYxVOeHbz07vg919mSFe3tUwGjjXtkZPx6sa0ToYeNk0l/PFmbVfESu02/wCeCIjI12y5UpbqQ2GGGmI1Hl5qnXXnWOWWJkrq0FrrvLl4GqccMnZ3m9NNo+PF/Iuq7jhEqQFAefi2XZu0mmuB4kN0wEV2+WktXP8AgOzZ4Ym91hjB0PeoBab2z33mSCyWdAYnSQXEaNxxusgBideXEuPa1FCUdb4taNZkXx8JJApUE/pVkxlfCC5LSKfu5+lGDjcS4upLUfbI2VlJWORgFeaMexJJFzjcjGQfjQF1dx6VDLIqLi3VxhlDDsRmqtF1JrYy+27WOJwERV8uTgc8n/isJpXO/DNyTbZmNoNk1CO1OyKmeTGRUozfMrrgZGoqSrKw2eTQzsKQsYy3/J+VRa4bUdzXbnb2oVW2kXhOoRs6EcwD2PSpcTBu7Nko0x9aoy1zsOBVQNtLripFtDonp9aEDoaoKHqldx54lCQoAoAoBKAzG948Sayt2/u5ZyzjowiXjCn0Jx9Kwq6yjHv+R6n4d7lOtVW8Y6f+ztfyE27JtEXkQtlj+zeXxCeHv5+LJyNOXDUzdXOsuwwqwPs83Wbz8N/C3DrcgX98t7P/AGSziuDCcfaZvLCpB5IRrJg9qpJqpL3Y3txexvSovC0v69VwUv8ACPxPryLeC6voyDPDBKpIBNuz8a56mOQeYD0OfStc1RbryOOdPBzX9KUov/ZKz8Vt5Ebc9Qs1+qf3YumK9gxUGQD54qtHeS7zT8QbdKg5b5PS+he3WzopNZI0c9yoJ+tTOhSm7yin4HDTr1KfwSa6M4t9lwxnKRRqe4UZ+tIYelB3jFLwJniKs1aUm/ElMep+dbGJmLresyuYtnRfapBkNLnhtIj/ANyce2fwoCdOlQDvdXeB5XktbtVjvIdXVchJUPszQZ1KHQHsdKA0dSCPtCxjnieKZQ8bjhZTyI/nrUAx1habUgBs4zE8aY8G+mJZliPuPCuDJMuMA5C4xmgLjY+6sUD+NIXubk87ibDOOuIwBwxLzwFA+dAXRFSScsuagEGezzyqLFkzPbybKZlDAeZencenrWc4nVhqqhLXY88v4/iDWNj1M1ypnSpKtkdojjXSpKOxAup+iDJ7nl8h1oVbKp4mLZOSam5RQu7jqxFcEaEEEd8jlUXJcT0jdnbP2gYbAkHMdGHcfwqGjOSyl1mqtEXG1OtQSOq9SVkdeJU2Mz1uus4AoBKEhQBQCUBTb07Ja4iUxELPC6ywseXGvut+FhkVnVg5K63Wx24HExo1HnV4yTUuj49UQ4tuLdQSwZ+z3RjkQwueFlcqVBQn21yRgiq51OLitHbY1lhJYepGqvfp3TzLZq/Hk+aZY7t2vhWcCcBj4Y04lIwQ2PNn1zmtKatFI5sbU7TETle929e7gQdqbxZJhswJ7g6aHMcWffmfkAOfDzOKpKr/AIw1fy6m9DBaKriPdh6y7or67Inbv7JFrAI88TEl5H6vI2rufif2AVenDJGxhi8S8RUc7WWyXJLZFlVzmEoDz5I3vb+a02lIyBPPBaxkpDcw8hJI+eKUg5BjOAOxqAbu1tkjRUjVURRhVUBVUdgo0FSCk3s2A1wqS27CK7gJa3k6HvFJ3jbkR65qAd7obxpfQFwOCWNjHcRZyY5V9pc+8vYjn8qAvKkCGgKfbe2hCVjjQzTyZ8OIEDQc3dj7KDvVZStpxKTnl0W5C/qi6kHFcXjR9eC3Cxqo7GRwWbHfSotJ7vyIyye78iu2bAs/F9i2nO7JjIcrMuvLKuoJU66g1Va/DL6kRtL4ZE2w21Kky216qpI+fBlTPhTY6AHVH/CflVlJ3syym08sidtNDzqWbIzm0NlxS6suD94aH596zcUzeFWUdmZzaO7uNYzxeh0P1qjTWx0Rr3+Iz93YsNGGKizNVUjwKqazA5YHzFTYnMiC9uB2oTnS4jfgZ6H6VFijqok2cLqQVBUjkc4qcrKdotjb7JvjInnGHHMdD+Ifwo0Z3JLnFUaLp3OEftUBh41TcrlPaq6zzgqQFQBKEhQCVICgIW0tlQ3AAniSQDlxAEj4HmPlVJQjLdG1HEVaLvTk10KpdyLEf4GQPdMk5X/YXxVOwhy+Z1v8Wxf6/G0b+drl3aWiRKEiRUUclUAD6CtUklZHDUqTqSzTbb5sh7b25BaIGnkC8WiIMtJIfuxxr5nPwFCh1sLbEV5As0JyjZGCMMrDRkdfdYHmKkE+gKHe3d77ZGpRzFcQt4ltMOccg790bkynQioBUWO/8fh8FwkgvkYxvaRqXlaQD2oxyMbDzByQMHnQDp2Rd3+t65trc/5SF/O47XNyuD/4pga6k1INNs+xjgjWOFFjRfZVQAB8v30BIoBKAyW7RLyX9yF45fGkhjXOPJCo4Ez0BY1lDVuX80MKerlLvt5D26u0Lq4WUXluIgMBdGXiByGUqx1A0165qacpSvmVi1OU5XzImbF3ct7Tj+zx8BfHESzMcDkAWJwB2q0YRjsWjTjHYzO1bo3eyJpZCPEgaQq4AH6SBzwyL2yB07ms5PNC/L6FJPNTbfD6GstH8WGNmGrojH4soJrXdG0XpcgXOzT0qHE0UiGdlsedRlLZhxNkIPaHFVlErmZFu9jxH3F+gq1ibsob7YydFA+VVaLKRTS7MA6VnYvcbFh6VBNx+GyxqKEXJskRI9aq0WUiNOCByquUumcK+RnWosD3Cus88KAKEhQCUAmKAKAKASgMbFvFcbQLLs5ViiRjHJdTjUMvtLBbe0WHeThA7GoBbbE3XhtnMp457hvauZjxynOuFPKNfwqAKAo9vW7bMuGv4FLW0hH2+FRnHQXUSj3hnz9xr6gDZ206yIrxsHRgGVlOQwOoIPapA5QDK2qBzIEUSMArPwjjKrnCluZAycD1oDuRwoJYgADJJ5ADqTUNpK7JSbdkVK3803/Toqp/qy5w3rGg1I9TiuNV6lX8lafqf0XE63RpUvznr+lcOrBoJwQDdqGPJfDTX4DOTUuFZOzqK/RfcKdFq/ZO3O7/AOHEm0ZoP+pVWj5eLGD5f/UQ8h6iquvVov8AqpOPNcOqJVClW/JbUv0vj0ZVGYWFzJI3/R3TCTxBqIZiMEvjlGwAPF3roUlF34PieY70pu+z9H3lpdT3IbjgENxCwBC8XA66e5IAVdTz1wfU1o3K+hduW61RU367QuQUxFZQn+8fj8SXh6hCPKvXWqPPLRafMo+0lpsitkt0uI02fZZNtGV+0z81KqeIxq40eRjqSNBUWTWSO3EiyayR24v+cTbhQBgchoPhWx0HDCgG2FANMKkkZkSgK68t81BKZS3FpVGi9yMbeqk3AQ0B2I6gCvAGGCKEp2GjYDoaixOc9arc5QoBKEhQBQCUAUAlAFAYneK2fZ9wdo26loXwNoQjqo0FzGPvoPaA5ioBroLyN4hKjqYmUOHyOEqRniz2xUgzE+88l3mPZkSzrqr3UuRap0PDpm4PTC6etQCy3O3e+wWwgErS4LNkgKqljkrEg9hM5wuTUgu6ASgKXbX6WaG39xuKSQd1Tkp9CfyrhxSdSpCjwer6Lh4nbhv6dOdbirJdXx8hJd4ES5FtwNnKrxDGBkZGF+760ljYQrqgosmOClKg6+Zfz6nV3u/HJcLOWfI4TwgjBK8vUVNXAwqVlVbd1b0Ip46dOi6SSs/qSBtKOSQwrmTQhyBlF09lm5ZPYVr29Oc+zWvPkurMuwqQgqj05c30RC3cXyTQN5lileNQdRwHUKc8+ZrHBe6p0+EXZdDXHWk4VP1RTfXZjcm6VuDxReNAT/oyyRr/ALAeH9ldfZrhoeb2UeGnQbbdKBj+le4nH3ZZpGT5oCAfnTs09yeyjxu/EuIIFRQqKqqNAqgAAegFXSsaJWK3b237ezUGd8FtEQAtJIeWI411Y/soDN3e9N5CVuLi0ENkTwuC3FcRA44ZpEXQJnQqMkZzQk18cgZQykMrAFSDkEEZBB6jFSAIoDgrQDEkdQSV9zb1DJTK2aHFUaLXGeCoJDgoBQtAdYqCD0qtjEKAKAShIUAlAFAJQBQgQjOhoSY62/o8t1Zld5ZLXjMkVmTi3jYnJ8o1ccWSFOgzyqLA18aBQFUAADAAGAAOQAHIVIKza23ooGCeaSZtVhjHHIfUj3V9TgVSdRR048jqoYSpWTlooreT0X7vuWpDF9tB9UtYIx0Es5LfMRqQD86rmqPZLzNeywcdJVJPpHT1Y1LvFPBreWrJH1lhbxkX1dQAyj1wajtJR+JeWpaOCpVtKFS7/TJZW+nBjm07hQ8F5GQ8QDI7LqOB+TjHQHnXPiXknCutUtH0fHwIoQbjPDSVpbq/NcPEtrm4VUMoUyaacA4mYHlw9xrXTOcVDtEr6cNX4HHCEpSyN266LxK77HNcf35MUX+ih8zD/uOPyFc/Z1a/5nux/St31f0R09rSofl+9L9T2XRfVky4mitYs4CqNFRebHoqjqTW0pU8PT2suSMYRqYipvdvdv6jO79o0cRaTSSV2lcdi3u/IYqmEpyhBuW8nd+PAvi6kZzShtFWXhxLI11HKcGgMr/SDtG6t7YSW2FUMPtEgXxJIYj7UscZ0Yrz1+nOgHd2dg20QFxExuJJQGN07eJJICOj+6v4VwKAu5YwwKsAQQQQdQQdCCO1AYaCU7HmWGQk7PmbEMhP/Sytr4Tk/wCEdSD0696A2+KkHJFQScstSBiWKoBX3NtUNFkyBJDiqEjXDQkULUAXhqAejVsYiUAUAlAFAJQBQCUAUAUAlAVW8+1vslrJMBllACL3diFUfU/sNUqTyRcjqwWH9orxp89+i1ZUW81vsqJWu5MzzHMshBaSRubYwM8C5AA5DSs1lpK8nqzsnGv+IVHGhH3I7LZJfdjm+NpLdWqNa3KwqSshcuyK6FdP0i6gag461NVOcfddin4fUp4eu1Xp5nta12n0H9hbat/Djha8hnlChWbjUmQ415nzfvqYVI2SzJspisLWc5VFScY3vtsQtnQC02g1qoH2e5jaWOP3Y3TSRVXorDXFVUcs8vB/xm1WbxGFVZ/HBpN8Wns33osxsd4iTbTGNTr4bDjjB/COa/I1l7LKn+TK3c9V+xze1RqL+tG75rR/udeFeHQyW6+oSQn6FsVOXFP/ACj5P7kZsKv8Zea+x3a7IVXEkjNNIOTPjC/+mg0WrU8MlLPNuT5vh0XArUxLcckEox5Lj1fEsq6TmKa33otJLo2iTo06qWKA55c1Dciw5leYFAWxoDh1zodR1oDBkf1NN1/q2Z/lZSuf2QOT/wCJ/aBMu97GmZotmxi6kGjTE8NrEfxyj2z+FM/GgO7HdENIJ76Q3kw1UMMQRHn+hg5Aj7xyaA0uKkCEUAmKA5K1AGZIqEkGe2qGi1yDJDVCRrgoSLw1APQa1MRKAKASgCgCgEoAoBKAKASgM5v/AGzvZOYxxNE0cvD94RsGYfTJ+VZV03DTqej+FVIxxKUnZNNX6qxKu9nWu0YopJEWVD54zlgRxcxlSD0AI9KlxhUSb1MqdbEYKcoReV7P+fIz+zNkjaEsklwP7NBI0NtbjSP9F5S7gc+2PiOVZRh2jblstEj0K2JeDpxjS+OaUpS4+9wX3NTJsa3ZPDMEJTlw8CY/Kt3CNrWPKWKrKWZTd+d2Z7ZkKybRAi4jDZRNFxFmfMspyU421PCunPTQVlFJ1NNonoVpOGEbn8VSV7WtouNlzZrq3PIEoCr29t+CzQNO+CxwiKC0kjdFjjXzMf5NAUQs7zaOtzxWNqf8ujD7RKP+/Mv90pHuLr3NCSXtncyCS1SG3AtXhPHbSRjBhkHvd2B5MDz+NALuhvC1wHguVEV5BhZ4xyOfZlj7xsMH0zjtQGhIoCPd2qSIySKHRwVZWGQwPMEUBzbWyRoEjVURRhVUAKB6AcqkHdAJQCUAmKATFQBCKAbZKAiTW1Q0TciPb1Wxa414VVFzcVqZiUAUAlAFAFAJQBQCUAUAlAJQGaOw5rZ2awdAjHia2lz4WTzMTLrGT21FY5HHWHkej7XSrxUcSndbTW/inv8AMj2N7Pb+IPsMmZJGlYLPAUDuBxcHEVIBIzy5k1EXKN/d9UaVKVKtlfbLRW1jK9lte1yRLFfXPlbgs4jzKN4k7DsrY4E+Opq39SXcvUzjLCUNVepLvVo+W79C52Zs6O3iWKFQqLyHUk8yx6k960jFRVkcdatOtNzm7tkqpMhKAz+927v2tEeJvCuoDx203VH+63eNuRFALubvGL6AsV4JonaG4TmFlT2grcmXqDQF1cTqis7HCqCSdTgDnoNaA8+t2fa93Be2Y+zw27MouT/e3C5w0IhGgi0Or69gKEnoZoQcGgOTUg5oBKEhQBigExQCEVAExQHJWgOGiFANG2FRY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2" name="Rectangle 11"/>
          <p:cNvSpPr/>
          <p:nvPr/>
        </p:nvSpPr>
        <p:spPr>
          <a:xfrm>
            <a:off x="0" y="4509120"/>
            <a:ext cx="9144000" cy="23488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200"/>
              </a:spcAft>
            </a:pPr>
            <a:r>
              <a:rPr lang="en-US" sz="2800" b="1" u="sng" dirty="0">
                <a:solidFill>
                  <a:schemeClr val="tx1"/>
                </a:solidFill>
              </a:rPr>
              <a:t>Research and Development of a Sustainability Model for Community &amp; Small Commercial Media </a:t>
            </a:r>
            <a:endParaRPr lang="en-ZA" sz="2800" b="1" u="sng" dirty="0">
              <a:solidFill>
                <a:schemeClr val="tx1"/>
              </a:solidFill>
            </a:endParaRPr>
          </a:p>
          <a:p>
            <a:pPr algn="ctr">
              <a:spcAft>
                <a:spcPts val="1200"/>
              </a:spcAft>
            </a:pPr>
            <a:r>
              <a:rPr lang="en-ZA" sz="2800" dirty="0">
                <a:solidFill>
                  <a:schemeClr val="tx1"/>
                </a:solidFill>
              </a:rPr>
              <a:t>Findings Presentation </a:t>
            </a:r>
          </a:p>
        </p:txBody>
      </p:sp>
      <p:pic>
        <p:nvPicPr>
          <p:cNvPr id="4" name="Picture 3">
            <a:extLst>
              <a:ext uri="{FF2B5EF4-FFF2-40B4-BE49-F238E27FC236}">
                <a16:creationId xmlns:a16="http://schemas.microsoft.com/office/drawing/2014/main" id="{2A4F1965-8B15-4899-8C9F-8CA8674A3E7C}"/>
              </a:ext>
            </a:extLst>
          </p:cNvPr>
          <p:cNvPicPr>
            <a:picLocks noChangeAspect="1"/>
          </p:cNvPicPr>
          <p:nvPr/>
        </p:nvPicPr>
        <p:blipFill>
          <a:blip r:embed="rId4"/>
          <a:stretch>
            <a:fillRect/>
          </a:stretch>
        </p:blipFill>
        <p:spPr>
          <a:xfrm>
            <a:off x="8206553" y="39549"/>
            <a:ext cx="936000" cy="4518158"/>
          </a:xfrm>
          <a:prstGeom prst="rect">
            <a:avLst/>
          </a:prstGeom>
        </p:spPr>
      </p:pic>
      <p:pic>
        <p:nvPicPr>
          <p:cNvPr id="13" name="Picture 12">
            <a:extLst>
              <a:ext uri="{FF2B5EF4-FFF2-40B4-BE49-F238E27FC236}">
                <a16:creationId xmlns:a16="http://schemas.microsoft.com/office/drawing/2014/main" id="{90F8BAF3-7C0B-6344-C18D-8F36B338E044}"/>
              </a:ext>
            </a:extLst>
          </p:cNvPr>
          <p:cNvPicPr>
            <a:picLocks noChangeAspect="1"/>
          </p:cNvPicPr>
          <p:nvPr/>
        </p:nvPicPr>
        <p:blipFill>
          <a:blip r:embed="rId5"/>
          <a:stretch>
            <a:fillRect/>
          </a:stretch>
        </p:blipFill>
        <p:spPr>
          <a:xfrm>
            <a:off x="6228184" y="404664"/>
            <a:ext cx="2117747" cy="612000"/>
          </a:xfrm>
          <a:prstGeom prst="rect">
            <a:avLst/>
          </a:prstGeom>
        </p:spPr>
      </p:pic>
    </p:spTree>
    <p:extLst>
      <p:ext uri="{BB962C8B-B14F-4D97-AF65-F5344CB8AC3E}">
        <p14:creationId xmlns:p14="http://schemas.microsoft.com/office/powerpoint/2010/main" val="24773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40A39-0287-F58A-4F07-69EB5F87F21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80F81E-C6EE-4017-E8F3-F4761EE7997D}"/>
              </a:ext>
            </a:extLst>
          </p:cNvPr>
          <p:cNvSpPr>
            <a:spLocks noGrp="1"/>
          </p:cNvSpPr>
          <p:nvPr>
            <p:ph type="sldNum" sz="quarter" idx="12"/>
          </p:nvPr>
        </p:nvSpPr>
        <p:spPr/>
        <p:txBody>
          <a:bodyPr/>
          <a:lstStyle/>
          <a:p>
            <a:fld id="{AC3C8084-AA27-4274-95A3-D1DE450D2A6E}" type="slidenum">
              <a:rPr lang="en-ZA" smtClean="0"/>
              <a:pPr/>
              <a:t>10</a:t>
            </a:fld>
            <a:endParaRPr lang="en-ZA"/>
          </a:p>
        </p:txBody>
      </p:sp>
      <p:sp>
        <p:nvSpPr>
          <p:cNvPr id="6" name="Title 1">
            <a:extLst>
              <a:ext uri="{FF2B5EF4-FFF2-40B4-BE49-F238E27FC236}">
                <a16:creationId xmlns:a16="http://schemas.microsoft.com/office/drawing/2014/main" id="{FA0CA84C-72B0-C5B2-F980-B68A8E65F6A0}"/>
              </a:ext>
            </a:extLst>
          </p:cNvPr>
          <p:cNvSpPr>
            <a:spLocks noGrp="1"/>
          </p:cNvSpPr>
          <p:nvPr>
            <p:ph type="title"/>
          </p:nvPr>
        </p:nvSpPr>
        <p:spPr>
          <a:xfrm>
            <a:off x="467543" y="177882"/>
            <a:ext cx="8230429" cy="802846"/>
          </a:xfrm>
        </p:spPr>
        <p:txBody>
          <a:bodyPr lIns="91440" tIns="45720" rIns="91440" bIns="45720" anchor="b"/>
          <a:lstStyle/>
          <a:p>
            <a:r>
              <a:rPr lang="en-ZA" sz="3600" dirty="0"/>
              <a:t>Overall Sustainability of CSCM Sector     </a:t>
            </a:r>
          </a:p>
        </p:txBody>
      </p:sp>
      <p:sp>
        <p:nvSpPr>
          <p:cNvPr id="3" name="TextBox 2">
            <a:extLst>
              <a:ext uri="{FF2B5EF4-FFF2-40B4-BE49-F238E27FC236}">
                <a16:creationId xmlns:a16="http://schemas.microsoft.com/office/drawing/2014/main" id="{AFF46150-CA5E-90E8-2182-77E8EE57B27D}"/>
              </a:ext>
            </a:extLst>
          </p:cNvPr>
          <p:cNvSpPr txBox="1"/>
          <p:nvPr/>
        </p:nvSpPr>
        <p:spPr>
          <a:xfrm>
            <a:off x="1187624" y="1608765"/>
            <a:ext cx="7239979" cy="523220"/>
          </a:xfrm>
          <a:prstGeom prst="rect">
            <a:avLst/>
          </a:prstGeom>
          <a:noFill/>
        </p:spPr>
        <p:txBody>
          <a:bodyPr wrap="square">
            <a:spAutoFit/>
          </a:bodyPr>
          <a:lstStyle/>
          <a:p>
            <a:pPr algn="ctr"/>
            <a:r>
              <a:rPr lang="en-ZA" sz="2800" b="1" dirty="0">
                <a:latin typeface="Arial" panose="020B0604020202020204" pitchFamily="34" charset="0"/>
                <a:cs typeface="Arial" panose="020B0604020202020204" pitchFamily="34" charset="0"/>
              </a:rPr>
              <a:t>Challenges Affecting Sustainability</a:t>
            </a:r>
          </a:p>
        </p:txBody>
      </p:sp>
      <p:pic>
        <p:nvPicPr>
          <p:cNvPr id="32" name="Picture 31">
            <a:extLst>
              <a:ext uri="{FF2B5EF4-FFF2-40B4-BE49-F238E27FC236}">
                <a16:creationId xmlns:a16="http://schemas.microsoft.com/office/drawing/2014/main" id="{422C5A4F-5A0A-5F69-3382-9BB3A61A623B}"/>
              </a:ext>
            </a:extLst>
          </p:cNvPr>
          <p:cNvPicPr>
            <a:picLocks noChangeAspect="1"/>
          </p:cNvPicPr>
          <p:nvPr/>
        </p:nvPicPr>
        <p:blipFill>
          <a:blip r:embed="rId3"/>
          <a:stretch>
            <a:fillRect/>
          </a:stretch>
        </p:blipFill>
        <p:spPr>
          <a:xfrm>
            <a:off x="650267" y="2636912"/>
            <a:ext cx="8316416" cy="2950824"/>
          </a:xfrm>
          <a:prstGeom prst="rect">
            <a:avLst/>
          </a:prstGeom>
        </p:spPr>
      </p:pic>
      <p:pic>
        <p:nvPicPr>
          <p:cNvPr id="33" name="Picture 32">
            <a:extLst>
              <a:ext uri="{FF2B5EF4-FFF2-40B4-BE49-F238E27FC236}">
                <a16:creationId xmlns:a16="http://schemas.microsoft.com/office/drawing/2014/main" id="{310CE3A0-45FB-B76D-F667-9D8CDFFEBEF6}"/>
              </a:ext>
            </a:extLst>
          </p:cNvPr>
          <p:cNvPicPr>
            <a:picLocks noChangeAspect="1"/>
          </p:cNvPicPr>
          <p:nvPr/>
        </p:nvPicPr>
        <p:blipFill>
          <a:blip r:embed="rId4"/>
          <a:stretch>
            <a:fillRect/>
          </a:stretch>
        </p:blipFill>
        <p:spPr>
          <a:xfrm>
            <a:off x="8027818" y="556501"/>
            <a:ext cx="938865" cy="317019"/>
          </a:xfrm>
          <a:prstGeom prst="rect">
            <a:avLst/>
          </a:prstGeom>
        </p:spPr>
      </p:pic>
    </p:spTree>
    <p:extLst>
      <p:ext uri="{BB962C8B-B14F-4D97-AF65-F5344CB8AC3E}">
        <p14:creationId xmlns:p14="http://schemas.microsoft.com/office/powerpoint/2010/main" val="269242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A5466-C144-A4D4-DA3A-B6472EE00F3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327C1-5718-65D6-D2A0-2EE3228CF0AC}"/>
              </a:ext>
            </a:extLst>
          </p:cNvPr>
          <p:cNvSpPr>
            <a:spLocks noGrp="1"/>
          </p:cNvSpPr>
          <p:nvPr>
            <p:ph type="sldNum" sz="quarter" idx="12"/>
          </p:nvPr>
        </p:nvSpPr>
        <p:spPr/>
        <p:txBody>
          <a:bodyPr/>
          <a:lstStyle/>
          <a:p>
            <a:fld id="{AC3C8084-AA27-4274-95A3-D1DE450D2A6E}" type="slidenum">
              <a:rPr lang="en-ZA" smtClean="0"/>
              <a:pPr/>
              <a:t>11</a:t>
            </a:fld>
            <a:endParaRPr lang="en-ZA"/>
          </a:p>
        </p:txBody>
      </p:sp>
      <p:sp>
        <p:nvSpPr>
          <p:cNvPr id="6" name="Title 1">
            <a:extLst>
              <a:ext uri="{FF2B5EF4-FFF2-40B4-BE49-F238E27FC236}">
                <a16:creationId xmlns:a16="http://schemas.microsoft.com/office/drawing/2014/main" id="{83537503-7729-6460-8A7C-F64333598C4C}"/>
              </a:ext>
            </a:extLst>
          </p:cNvPr>
          <p:cNvSpPr>
            <a:spLocks noGrp="1"/>
          </p:cNvSpPr>
          <p:nvPr>
            <p:ph type="title"/>
          </p:nvPr>
        </p:nvSpPr>
        <p:spPr>
          <a:xfrm>
            <a:off x="467543" y="177882"/>
            <a:ext cx="8230429" cy="802846"/>
          </a:xfrm>
        </p:spPr>
        <p:txBody>
          <a:bodyPr lIns="91440" tIns="45720" rIns="91440" bIns="45720" anchor="b"/>
          <a:lstStyle/>
          <a:p>
            <a:r>
              <a:rPr lang="en-ZA" sz="3600" dirty="0"/>
              <a:t>Overall Sustainability of CSCM Sector     </a:t>
            </a:r>
          </a:p>
        </p:txBody>
      </p:sp>
      <p:pic>
        <p:nvPicPr>
          <p:cNvPr id="59" name="Picture 58">
            <a:extLst>
              <a:ext uri="{FF2B5EF4-FFF2-40B4-BE49-F238E27FC236}">
                <a16:creationId xmlns:a16="http://schemas.microsoft.com/office/drawing/2014/main" id="{9F11B71D-BA1E-CEF3-209E-935B2A34956F}"/>
              </a:ext>
            </a:extLst>
          </p:cNvPr>
          <p:cNvPicPr>
            <a:picLocks noChangeAspect="1"/>
          </p:cNvPicPr>
          <p:nvPr/>
        </p:nvPicPr>
        <p:blipFill rotWithShape="1">
          <a:blip r:embed="rId3"/>
          <a:srcRect l="-1" t="53539" r="4406" b="-233"/>
          <a:stretch/>
        </p:blipFill>
        <p:spPr>
          <a:xfrm>
            <a:off x="634939" y="2132856"/>
            <a:ext cx="7895635"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6AC14A35-D036-19E6-8B5B-48742B42E5BF}"/>
              </a:ext>
            </a:extLst>
          </p:cNvPr>
          <p:cNvPicPr>
            <a:picLocks noChangeAspect="1"/>
          </p:cNvPicPr>
          <p:nvPr/>
        </p:nvPicPr>
        <p:blipFill>
          <a:blip r:embed="rId4"/>
          <a:stretch>
            <a:fillRect/>
          </a:stretch>
        </p:blipFill>
        <p:spPr>
          <a:xfrm>
            <a:off x="8024829" y="579305"/>
            <a:ext cx="938865" cy="317019"/>
          </a:xfrm>
          <a:prstGeom prst="rect">
            <a:avLst/>
          </a:prstGeom>
        </p:spPr>
      </p:pic>
    </p:spTree>
    <p:extLst>
      <p:ext uri="{BB962C8B-B14F-4D97-AF65-F5344CB8AC3E}">
        <p14:creationId xmlns:p14="http://schemas.microsoft.com/office/powerpoint/2010/main" val="350647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ACA43-A327-25B3-0952-3C4D6023FC5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89741B7-6506-D6A8-0388-AA30CF4F8521}"/>
              </a:ext>
            </a:extLst>
          </p:cNvPr>
          <p:cNvSpPr>
            <a:spLocks noGrp="1"/>
          </p:cNvSpPr>
          <p:nvPr>
            <p:ph type="title"/>
          </p:nvPr>
        </p:nvSpPr>
        <p:spPr>
          <a:xfrm>
            <a:off x="209533" y="135808"/>
            <a:ext cx="8230429" cy="802846"/>
          </a:xfrm>
        </p:spPr>
        <p:txBody>
          <a:bodyPr lIns="91440" tIns="45720" rIns="91440" bIns="45720" anchor="b">
            <a:normAutofit/>
          </a:bodyPr>
          <a:lstStyle/>
          <a:p>
            <a:r>
              <a:rPr lang="en-ZA" dirty="0"/>
              <a:t>Overall Sustainability of CSCM Sector     </a:t>
            </a:r>
          </a:p>
        </p:txBody>
      </p:sp>
      <p:pic>
        <p:nvPicPr>
          <p:cNvPr id="2" name="Picture 1">
            <a:extLst>
              <a:ext uri="{FF2B5EF4-FFF2-40B4-BE49-F238E27FC236}">
                <a16:creationId xmlns:a16="http://schemas.microsoft.com/office/drawing/2014/main" id="{2C699361-3294-AB17-20E1-F730A33F5144}"/>
              </a:ext>
            </a:extLst>
          </p:cNvPr>
          <p:cNvPicPr>
            <a:picLocks noChangeAspect="1"/>
          </p:cNvPicPr>
          <p:nvPr/>
        </p:nvPicPr>
        <p:blipFill>
          <a:blip r:embed="rId3"/>
          <a:stretch>
            <a:fillRect/>
          </a:stretch>
        </p:blipFill>
        <p:spPr>
          <a:xfrm>
            <a:off x="1043608" y="1556792"/>
            <a:ext cx="7514556" cy="4677813"/>
          </a:xfrm>
          <a:prstGeom prst="rect">
            <a:avLst/>
          </a:prstGeom>
          <a:noFill/>
        </p:spPr>
      </p:pic>
      <p:sp>
        <p:nvSpPr>
          <p:cNvPr id="4" name="Slide Number Placeholder 3">
            <a:extLst>
              <a:ext uri="{FF2B5EF4-FFF2-40B4-BE49-F238E27FC236}">
                <a16:creationId xmlns:a16="http://schemas.microsoft.com/office/drawing/2014/main" id="{A00E948B-CCB3-C909-8930-BB580323C49E}"/>
              </a:ext>
            </a:extLst>
          </p:cNvPr>
          <p:cNvSpPr>
            <a:spLocks noGrp="1"/>
          </p:cNvSpPr>
          <p:nvPr>
            <p:ph type="sldNum" sz="quarter" idx="12"/>
          </p:nvPr>
        </p:nvSpPr>
        <p:spPr>
          <a:xfrm>
            <a:off x="8427603" y="6322981"/>
            <a:ext cx="539080" cy="365125"/>
          </a:xfrm>
        </p:spPr>
        <p:txBody>
          <a:bodyPr anchor="ctr">
            <a:normAutofit/>
          </a:bodyPr>
          <a:lstStyle/>
          <a:p>
            <a:pPr>
              <a:spcAft>
                <a:spcPts val="600"/>
              </a:spcAft>
            </a:pPr>
            <a:fld id="{AC3C8084-AA27-4274-95A3-D1DE450D2A6E}" type="slidenum">
              <a:rPr lang="en-ZA" smtClean="0"/>
              <a:pPr>
                <a:spcAft>
                  <a:spcPts val="600"/>
                </a:spcAft>
              </a:pPr>
              <a:t>12</a:t>
            </a:fld>
            <a:endParaRPr lang="en-ZA"/>
          </a:p>
        </p:txBody>
      </p:sp>
      <p:pic>
        <p:nvPicPr>
          <p:cNvPr id="3" name="Picture 2">
            <a:extLst>
              <a:ext uri="{FF2B5EF4-FFF2-40B4-BE49-F238E27FC236}">
                <a16:creationId xmlns:a16="http://schemas.microsoft.com/office/drawing/2014/main" id="{968BE1DD-E1F8-0F75-3052-179BA4E76D51}"/>
              </a:ext>
            </a:extLst>
          </p:cNvPr>
          <p:cNvPicPr>
            <a:picLocks noChangeAspect="1"/>
          </p:cNvPicPr>
          <p:nvPr/>
        </p:nvPicPr>
        <p:blipFill>
          <a:blip r:embed="rId4"/>
          <a:stretch>
            <a:fillRect/>
          </a:stretch>
        </p:blipFill>
        <p:spPr>
          <a:xfrm>
            <a:off x="7995602" y="553360"/>
            <a:ext cx="938865" cy="317019"/>
          </a:xfrm>
          <a:prstGeom prst="rect">
            <a:avLst/>
          </a:prstGeom>
        </p:spPr>
      </p:pic>
    </p:spTree>
    <p:extLst>
      <p:ext uri="{BB962C8B-B14F-4D97-AF65-F5344CB8AC3E}">
        <p14:creationId xmlns:p14="http://schemas.microsoft.com/office/powerpoint/2010/main" val="41392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13</a:t>
            </a:fld>
            <a:endParaRPr lang="en-ZA"/>
          </a:p>
        </p:txBody>
      </p:sp>
      <p:sp>
        <p:nvSpPr>
          <p:cNvPr id="5" name="Rectangle 4">
            <a:extLst>
              <a:ext uri="{FF2B5EF4-FFF2-40B4-BE49-F238E27FC236}">
                <a16:creationId xmlns:a16="http://schemas.microsoft.com/office/drawing/2014/main" id="{FEB4F4E0-1CE7-4DCC-ACDA-724BC9CF937A}"/>
              </a:ext>
            </a:extLst>
          </p:cNvPr>
          <p:cNvSpPr/>
          <p:nvPr/>
        </p:nvSpPr>
        <p:spPr>
          <a:xfrm>
            <a:off x="182327" y="3069000"/>
            <a:ext cx="8784976" cy="72000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rPr>
              <a:t>Key Findings  </a:t>
            </a:r>
            <a:endParaRPr lang="en-ZA" sz="3200" dirty="0">
              <a:ln w="0"/>
              <a:solidFill>
                <a:schemeClr val="tx1"/>
              </a:solidFill>
            </a:endParaRPr>
          </a:p>
        </p:txBody>
      </p:sp>
      <p:pic>
        <p:nvPicPr>
          <p:cNvPr id="2" name="Picture 1">
            <a:extLst>
              <a:ext uri="{FF2B5EF4-FFF2-40B4-BE49-F238E27FC236}">
                <a16:creationId xmlns:a16="http://schemas.microsoft.com/office/drawing/2014/main" id="{87549963-A439-42E0-80DC-871701CFE852}"/>
              </a:ext>
            </a:extLst>
          </p:cNvPr>
          <p:cNvPicPr>
            <a:picLocks noChangeAspect="1"/>
          </p:cNvPicPr>
          <p:nvPr/>
        </p:nvPicPr>
        <p:blipFill>
          <a:blip r:embed="rId2"/>
          <a:stretch>
            <a:fillRect/>
          </a:stretch>
        </p:blipFill>
        <p:spPr>
          <a:xfrm>
            <a:off x="8027818" y="535019"/>
            <a:ext cx="938865" cy="317019"/>
          </a:xfrm>
          <a:prstGeom prst="rect">
            <a:avLst/>
          </a:prstGeom>
        </p:spPr>
      </p:pic>
    </p:spTree>
    <p:extLst>
      <p:ext uri="{BB962C8B-B14F-4D97-AF65-F5344CB8AC3E}">
        <p14:creationId xmlns:p14="http://schemas.microsoft.com/office/powerpoint/2010/main" val="94772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4D90FD8-5BF2-AA25-31ED-34C29BB8AB05}"/>
              </a:ext>
            </a:extLst>
          </p:cNvPr>
          <p:cNvPicPr>
            <a:picLocks noChangeAspect="1"/>
          </p:cNvPicPr>
          <p:nvPr/>
        </p:nvPicPr>
        <p:blipFill>
          <a:blip r:embed="rId3"/>
          <a:stretch>
            <a:fillRect/>
          </a:stretch>
        </p:blipFill>
        <p:spPr>
          <a:xfrm>
            <a:off x="90304" y="1010246"/>
            <a:ext cx="7218000" cy="5677860"/>
          </a:xfrm>
          <a:prstGeom prst="rect">
            <a:avLst/>
          </a:prstGeom>
        </p:spPr>
      </p:pic>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14</a:t>
            </a:fld>
            <a:endParaRPr lang="en-ZA"/>
          </a:p>
        </p:txBody>
      </p:sp>
      <p:sp>
        <p:nvSpPr>
          <p:cNvPr id="9" name="Title 1">
            <a:extLst>
              <a:ext uri="{FF2B5EF4-FFF2-40B4-BE49-F238E27FC236}">
                <a16:creationId xmlns:a16="http://schemas.microsoft.com/office/drawing/2014/main" id="{7EBC854D-1C5A-65E7-9CF4-34E0EBDD125B}"/>
              </a:ext>
            </a:extLst>
          </p:cNvPr>
          <p:cNvSpPr>
            <a:spLocks noGrp="1"/>
          </p:cNvSpPr>
          <p:nvPr>
            <p:ph type="title"/>
          </p:nvPr>
        </p:nvSpPr>
        <p:spPr>
          <a:xfrm>
            <a:off x="467543" y="116632"/>
            <a:ext cx="8230429" cy="802846"/>
          </a:xfrm>
        </p:spPr>
        <p:txBody>
          <a:bodyPr lIns="91440" tIns="45720" rIns="91440" bIns="45720" anchor="b"/>
          <a:lstStyle/>
          <a:p>
            <a:r>
              <a:rPr lang="en-US" sz="3200" dirty="0"/>
              <a:t>Root Cause Analysis</a:t>
            </a:r>
            <a:endParaRPr lang="en-ZA" sz="3200" dirty="0"/>
          </a:p>
        </p:txBody>
      </p:sp>
      <p:graphicFrame>
        <p:nvGraphicFramePr>
          <p:cNvPr id="7" name="Table 7">
            <a:extLst>
              <a:ext uri="{FF2B5EF4-FFF2-40B4-BE49-F238E27FC236}">
                <a16:creationId xmlns:a16="http://schemas.microsoft.com/office/drawing/2014/main" id="{4F1B8C7E-5FD2-225D-31FF-01907A7A978B}"/>
              </a:ext>
            </a:extLst>
          </p:cNvPr>
          <p:cNvGraphicFramePr>
            <a:graphicFrameLocks noGrp="1"/>
          </p:cNvGraphicFramePr>
          <p:nvPr>
            <p:extLst>
              <p:ext uri="{D42A27DB-BD31-4B8C-83A1-F6EECF244321}">
                <p14:modId xmlns:p14="http://schemas.microsoft.com/office/powerpoint/2010/main" val="3985206846"/>
              </p:ext>
            </p:extLst>
          </p:nvPr>
        </p:nvGraphicFramePr>
        <p:xfrm>
          <a:off x="7574765" y="1478662"/>
          <a:ext cx="1233868" cy="1260000"/>
        </p:xfrm>
        <a:graphic>
          <a:graphicData uri="http://schemas.openxmlformats.org/drawingml/2006/table">
            <a:tbl>
              <a:tblPr firstRow="1" bandRow="1">
                <a:tableStyleId>{5940675A-B579-460E-94D1-54222C63F5DA}</a:tableStyleId>
              </a:tblPr>
              <a:tblGrid>
                <a:gridCol w="394357">
                  <a:extLst>
                    <a:ext uri="{9D8B030D-6E8A-4147-A177-3AD203B41FA5}">
                      <a16:colId xmlns:a16="http://schemas.microsoft.com/office/drawing/2014/main" val="693561532"/>
                    </a:ext>
                  </a:extLst>
                </a:gridCol>
                <a:gridCol w="839511">
                  <a:extLst>
                    <a:ext uri="{9D8B030D-6E8A-4147-A177-3AD203B41FA5}">
                      <a16:colId xmlns:a16="http://schemas.microsoft.com/office/drawing/2014/main" val="2028592812"/>
                    </a:ext>
                  </a:extLst>
                </a:gridCol>
              </a:tblGrid>
              <a:tr h="420000">
                <a:tc>
                  <a:txBody>
                    <a:bodyPr/>
                    <a:lstStyle/>
                    <a:p>
                      <a:endParaRPr lang="en-ZA" sz="1050" dirty="0"/>
                    </a:p>
                  </a:txBody>
                  <a:tcPr>
                    <a:solidFill>
                      <a:srgbClr val="00B050"/>
                    </a:solidFill>
                  </a:tcPr>
                </a:tc>
                <a:tc>
                  <a:txBody>
                    <a:bodyPr/>
                    <a:lstStyle/>
                    <a:p>
                      <a:r>
                        <a:rPr lang="en-US" sz="1050" dirty="0"/>
                        <a:t>Positive Practice</a:t>
                      </a:r>
                      <a:endParaRPr lang="en-ZA" sz="1050" dirty="0"/>
                    </a:p>
                  </a:txBody>
                  <a:tcPr/>
                </a:tc>
                <a:extLst>
                  <a:ext uri="{0D108BD9-81ED-4DB2-BD59-A6C34878D82A}">
                    <a16:rowId xmlns:a16="http://schemas.microsoft.com/office/drawing/2014/main" val="2350299000"/>
                  </a:ext>
                </a:extLst>
              </a:tr>
              <a:tr h="420000">
                <a:tc>
                  <a:txBody>
                    <a:bodyPr/>
                    <a:lstStyle/>
                    <a:p>
                      <a:endParaRPr lang="en-ZA" sz="1050" dirty="0"/>
                    </a:p>
                  </a:txBody>
                  <a:tcPr>
                    <a:solidFill>
                      <a:srgbClr val="FFC000"/>
                    </a:solidFill>
                  </a:tcPr>
                </a:tc>
                <a:tc>
                  <a:txBody>
                    <a:bodyPr/>
                    <a:lstStyle/>
                    <a:p>
                      <a:r>
                        <a:rPr lang="en-US" sz="1050" dirty="0"/>
                        <a:t>Minor Challenge </a:t>
                      </a:r>
                      <a:endParaRPr lang="en-ZA" sz="1050" dirty="0"/>
                    </a:p>
                  </a:txBody>
                  <a:tcPr/>
                </a:tc>
                <a:extLst>
                  <a:ext uri="{0D108BD9-81ED-4DB2-BD59-A6C34878D82A}">
                    <a16:rowId xmlns:a16="http://schemas.microsoft.com/office/drawing/2014/main" val="2945246772"/>
                  </a:ext>
                </a:extLst>
              </a:tr>
              <a:tr h="420000">
                <a:tc>
                  <a:txBody>
                    <a:bodyPr/>
                    <a:lstStyle/>
                    <a:p>
                      <a:endParaRPr lang="en-ZA" sz="1050" dirty="0"/>
                    </a:p>
                  </a:txBody>
                  <a:tcPr>
                    <a:solidFill>
                      <a:srgbClr val="C00000"/>
                    </a:solidFill>
                  </a:tcPr>
                </a:tc>
                <a:tc>
                  <a:txBody>
                    <a:bodyPr/>
                    <a:lstStyle/>
                    <a:p>
                      <a:r>
                        <a:rPr lang="en-US" sz="1050" dirty="0"/>
                        <a:t>Major Challenge </a:t>
                      </a:r>
                      <a:endParaRPr lang="en-ZA" sz="1050" dirty="0"/>
                    </a:p>
                  </a:txBody>
                  <a:tcPr/>
                </a:tc>
                <a:extLst>
                  <a:ext uri="{0D108BD9-81ED-4DB2-BD59-A6C34878D82A}">
                    <a16:rowId xmlns:a16="http://schemas.microsoft.com/office/drawing/2014/main" val="1024030465"/>
                  </a:ext>
                </a:extLst>
              </a:tr>
            </a:tbl>
          </a:graphicData>
        </a:graphic>
      </p:graphicFrame>
      <p:sp>
        <p:nvSpPr>
          <p:cNvPr id="8" name="Rectangle 7">
            <a:extLst>
              <a:ext uri="{FF2B5EF4-FFF2-40B4-BE49-F238E27FC236}">
                <a16:creationId xmlns:a16="http://schemas.microsoft.com/office/drawing/2014/main" id="{23664432-C935-5587-DB6E-08606EF566FE}"/>
              </a:ext>
            </a:extLst>
          </p:cNvPr>
          <p:cNvSpPr/>
          <p:nvPr/>
        </p:nvSpPr>
        <p:spPr>
          <a:xfrm>
            <a:off x="7574764" y="1046614"/>
            <a:ext cx="1233869" cy="2768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Legend </a:t>
            </a:r>
            <a:endParaRPr lang="en-ZA" dirty="0">
              <a:solidFill>
                <a:sysClr val="windowText" lastClr="000000"/>
              </a:solidFill>
            </a:endParaRPr>
          </a:p>
        </p:txBody>
      </p:sp>
      <p:pic>
        <p:nvPicPr>
          <p:cNvPr id="5" name="Picture 4">
            <a:extLst>
              <a:ext uri="{FF2B5EF4-FFF2-40B4-BE49-F238E27FC236}">
                <a16:creationId xmlns:a16="http://schemas.microsoft.com/office/drawing/2014/main" id="{59DDEB65-3B61-BB11-4728-54605751EA5E}"/>
              </a:ext>
            </a:extLst>
          </p:cNvPr>
          <p:cNvPicPr>
            <a:picLocks noChangeAspect="1"/>
          </p:cNvPicPr>
          <p:nvPr/>
        </p:nvPicPr>
        <p:blipFill>
          <a:blip r:embed="rId4"/>
          <a:stretch>
            <a:fillRect/>
          </a:stretch>
        </p:blipFill>
        <p:spPr>
          <a:xfrm>
            <a:off x="-646660" y="1010246"/>
            <a:ext cx="8781134" cy="5724000"/>
          </a:xfrm>
          <a:prstGeom prst="rect">
            <a:avLst/>
          </a:prstGeom>
        </p:spPr>
      </p:pic>
      <p:sp>
        <p:nvSpPr>
          <p:cNvPr id="2" name="Rectangle 1">
            <a:extLst>
              <a:ext uri="{FF2B5EF4-FFF2-40B4-BE49-F238E27FC236}">
                <a16:creationId xmlns:a16="http://schemas.microsoft.com/office/drawing/2014/main" id="{1A2FC2B9-5D48-0DA4-B3C4-33468E67C337}"/>
              </a:ext>
            </a:extLst>
          </p:cNvPr>
          <p:cNvSpPr/>
          <p:nvPr/>
        </p:nvSpPr>
        <p:spPr>
          <a:xfrm>
            <a:off x="467543" y="2276872"/>
            <a:ext cx="6552729" cy="10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8FB5C7-7B35-F645-A252-6CC8565A9600}"/>
              </a:ext>
            </a:extLst>
          </p:cNvPr>
          <p:cNvPicPr>
            <a:picLocks noChangeAspect="1"/>
          </p:cNvPicPr>
          <p:nvPr/>
        </p:nvPicPr>
        <p:blipFill>
          <a:blip r:embed="rId5"/>
          <a:stretch>
            <a:fillRect/>
          </a:stretch>
        </p:blipFill>
        <p:spPr>
          <a:xfrm>
            <a:off x="8027818" y="574441"/>
            <a:ext cx="938865" cy="317019"/>
          </a:xfrm>
          <a:prstGeom prst="rect">
            <a:avLst/>
          </a:prstGeom>
        </p:spPr>
      </p:pic>
    </p:spTree>
    <p:extLst>
      <p:ext uri="{BB962C8B-B14F-4D97-AF65-F5344CB8AC3E}">
        <p14:creationId xmlns:p14="http://schemas.microsoft.com/office/powerpoint/2010/main" val="95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4D90FD8-5BF2-AA25-31ED-34C29BB8AB05}"/>
              </a:ext>
            </a:extLst>
          </p:cNvPr>
          <p:cNvPicPr>
            <a:picLocks noChangeAspect="1"/>
          </p:cNvPicPr>
          <p:nvPr/>
        </p:nvPicPr>
        <p:blipFill rotWithShape="1">
          <a:blip r:embed="rId3"/>
          <a:srcRect t="43250" b="27840"/>
          <a:stretch/>
        </p:blipFill>
        <p:spPr>
          <a:xfrm>
            <a:off x="36496" y="1160800"/>
            <a:ext cx="9000000" cy="2046746"/>
          </a:xfrm>
          <a:prstGeom prst="rect">
            <a:avLst/>
          </a:prstGeom>
        </p:spPr>
      </p:pic>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15</a:t>
            </a:fld>
            <a:endParaRPr lang="en-ZA"/>
          </a:p>
        </p:txBody>
      </p:sp>
      <p:sp>
        <p:nvSpPr>
          <p:cNvPr id="9" name="Title 1">
            <a:extLst>
              <a:ext uri="{FF2B5EF4-FFF2-40B4-BE49-F238E27FC236}">
                <a16:creationId xmlns:a16="http://schemas.microsoft.com/office/drawing/2014/main" id="{7EBC854D-1C5A-65E7-9CF4-34E0EBDD125B}"/>
              </a:ext>
            </a:extLst>
          </p:cNvPr>
          <p:cNvSpPr>
            <a:spLocks noGrp="1"/>
          </p:cNvSpPr>
          <p:nvPr>
            <p:ph type="title"/>
          </p:nvPr>
        </p:nvSpPr>
        <p:spPr>
          <a:xfrm>
            <a:off x="467543" y="116632"/>
            <a:ext cx="8230429" cy="802846"/>
          </a:xfrm>
        </p:spPr>
        <p:txBody>
          <a:bodyPr lIns="91440" tIns="45720" rIns="91440" bIns="45720" anchor="b"/>
          <a:lstStyle/>
          <a:p>
            <a:r>
              <a:rPr lang="en-US" sz="3200" dirty="0"/>
              <a:t>Root Cause Analysis</a:t>
            </a:r>
            <a:endParaRPr lang="en-ZA" sz="3200" dirty="0"/>
          </a:p>
        </p:txBody>
      </p:sp>
      <p:sp>
        <p:nvSpPr>
          <p:cNvPr id="6" name="Rectangle 5">
            <a:extLst>
              <a:ext uri="{FF2B5EF4-FFF2-40B4-BE49-F238E27FC236}">
                <a16:creationId xmlns:a16="http://schemas.microsoft.com/office/drawing/2014/main" id="{D0A5AC2C-8F60-077C-9B95-0BAB53E2CEEB}"/>
              </a:ext>
            </a:extLst>
          </p:cNvPr>
          <p:cNvSpPr/>
          <p:nvPr/>
        </p:nvSpPr>
        <p:spPr>
          <a:xfrm>
            <a:off x="2357576" y="3789040"/>
            <a:ext cx="4734704" cy="2700000"/>
          </a:xfrm>
          <a:prstGeom prst="rect">
            <a:avLst/>
          </a:prstGeom>
          <a:solidFill>
            <a:schemeClr val="bg1"/>
          </a:solidFill>
          <a:ln>
            <a:solidFill>
              <a:srgbClr val="FBB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ysClr val="windowText" lastClr="000000"/>
                </a:solidFill>
              </a:rPr>
              <a:t>Lack of sufficient revenue causes a multitude of other challenges:</a:t>
            </a:r>
          </a:p>
          <a:p>
            <a:pPr marL="342900" indent="-342900">
              <a:lnSpc>
                <a:spcPct val="150000"/>
              </a:lnSpc>
              <a:buFont typeface="Arial" panose="020B0604020202020204" pitchFamily="34" charset="0"/>
              <a:buChar char="•"/>
            </a:pPr>
            <a:r>
              <a:rPr lang="en-US" sz="1600" dirty="0">
                <a:solidFill>
                  <a:sysClr val="windowText" lastClr="000000"/>
                </a:solidFill>
              </a:rPr>
              <a:t>Inability to attract advertisers due to lack of skills and credibility  (lack of detailed audience data)</a:t>
            </a:r>
          </a:p>
          <a:p>
            <a:pPr marL="342900" indent="-342900">
              <a:lnSpc>
                <a:spcPct val="150000"/>
              </a:lnSpc>
              <a:buFont typeface="Arial" panose="020B0604020202020204" pitchFamily="34" charset="0"/>
              <a:buChar char="•"/>
            </a:pPr>
            <a:r>
              <a:rPr lang="en-US" sz="1600" dirty="0">
                <a:solidFill>
                  <a:sysClr val="windowText" lastClr="000000"/>
                </a:solidFill>
              </a:rPr>
              <a:t>Lack of key skills and business functions due to inability to afford and retain skills staff</a:t>
            </a:r>
          </a:p>
          <a:p>
            <a:pPr marL="342900" indent="-342900">
              <a:lnSpc>
                <a:spcPct val="150000"/>
              </a:lnSpc>
              <a:buFont typeface="Arial" panose="020B0604020202020204" pitchFamily="34" charset="0"/>
              <a:buChar char="•"/>
            </a:pPr>
            <a:r>
              <a:rPr lang="en-US" sz="1600" dirty="0">
                <a:solidFill>
                  <a:sysClr val="windowText" lastClr="000000"/>
                </a:solidFill>
              </a:rPr>
              <a:t>Perception of “instability”</a:t>
            </a:r>
          </a:p>
        </p:txBody>
      </p:sp>
      <p:sp>
        <p:nvSpPr>
          <p:cNvPr id="11" name="Down Arrow 10">
            <a:extLst>
              <a:ext uri="{FF2B5EF4-FFF2-40B4-BE49-F238E27FC236}">
                <a16:creationId xmlns:a16="http://schemas.microsoft.com/office/drawing/2014/main" id="{25B2F3E3-18FE-F45D-5DBA-BEE907657E0D}"/>
              </a:ext>
            </a:extLst>
          </p:cNvPr>
          <p:cNvSpPr/>
          <p:nvPr/>
        </p:nvSpPr>
        <p:spPr>
          <a:xfrm>
            <a:off x="4581424" y="3249032"/>
            <a:ext cx="360000" cy="468000"/>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F9A4124-90F7-D52E-151B-5F0FBD19C27F}"/>
              </a:ext>
            </a:extLst>
          </p:cNvPr>
          <p:cNvPicPr>
            <a:picLocks noChangeAspect="1"/>
          </p:cNvPicPr>
          <p:nvPr/>
        </p:nvPicPr>
        <p:blipFill>
          <a:blip r:embed="rId4"/>
          <a:stretch>
            <a:fillRect/>
          </a:stretch>
        </p:blipFill>
        <p:spPr>
          <a:xfrm>
            <a:off x="7958170" y="600282"/>
            <a:ext cx="938865" cy="317019"/>
          </a:xfrm>
          <a:prstGeom prst="rect">
            <a:avLst/>
          </a:prstGeom>
        </p:spPr>
      </p:pic>
    </p:spTree>
    <p:extLst>
      <p:ext uri="{BB962C8B-B14F-4D97-AF65-F5344CB8AC3E}">
        <p14:creationId xmlns:p14="http://schemas.microsoft.com/office/powerpoint/2010/main" val="369886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16</a:t>
            </a:fld>
            <a:endParaRPr lang="en-ZA"/>
          </a:p>
        </p:txBody>
      </p:sp>
      <p:sp>
        <p:nvSpPr>
          <p:cNvPr id="5" name="Rectangle 4">
            <a:extLst>
              <a:ext uri="{FF2B5EF4-FFF2-40B4-BE49-F238E27FC236}">
                <a16:creationId xmlns:a16="http://schemas.microsoft.com/office/drawing/2014/main" id="{C62FA142-7645-A822-7787-089D4FFF9548}"/>
              </a:ext>
            </a:extLst>
          </p:cNvPr>
          <p:cNvSpPr/>
          <p:nvPr/>
        </p:nvSpPr>
        <p:spPr>
          <a:xfrm>
            <a:off x="182327" y="3069000"/>
            <a:ext cx="8784976" cy="72000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rPr>
              <a:t>Recommendations     </a:t>
            </a:r>
            <a:endParaRPr lang="en-ZA" sz="3200" dirty="0">
              <a:ln w="0"/>
              <a:solidFill>
                <a:schemeClr val="tx1"/>
              </a:solidFill>
            </a:endParaRPr>
          </a:p>
        </p:txBody>
      </p:sp>
      <p:pic>
        <p:nvPicPr>
          <p:cNvPr id="2" name="Picture 1">
            <a:extLst>
              <a:ext uri="{FF2B5EF4-FFF2-40B4-BE49-F238E27FC236}">
                <a16:creationId xmlns:a16="http://schemas.microsoft.com/office/drawing/2014/main" id="{0AD02AC9-127E-6E7B-D941-1A0424C836CA}"/>
              </a:ext>
            </a:extLst>
          </p:cNvPr>
          <p:cNvPicPr>
            <a:picLocks noChangeAspect="1"/>
          </p:cNvPicPr>
          <p:nvPr/>
        </p:nvPicPr>
        <p:blipFill>
          <a:blip r:embed="rId2"/>
          <a:stretch>
            <a:fillRect/>
          </a:stretch>
        </p:blipFill>
        <p:spPr>
          <a:xfrm>
            <a:off x="7958170" y="620688"/>
            <a:ext cx="938865" cy="317019"/>
          </a:xfrm>
          <a:prstGeom prst="rect">
            <a:avLst/>
          </a:prstGeom>
        </p:spPr>
      </p:pic>
    </p:spTree>
    <p:extLst>
      <p:ext uri="{BB962C8B-B14F-4D97-AF65-F5344CB8AC3E}">
        <p14:creationId xmlns:p14="http://schemas.microsoft.com/office/powerpoint/2010/main" val="124374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8D5B-A4CD-C536-B95A-E6F6FC69A90B}"/>
              </a:ext>
            </a:extLst>
          </p:cNvPr>
          <p:cNvSpPr>
            <a:spLocks noGrp="1"/>
          </p:cNvSpPr>
          <p:nvPr>
            <p:ph type="title"/>
          </p:nvPr>
        </p:nvSpPr>
        <p:spPr>
          <a:xfrm>
            <a:off x="467543" y="177882"/>
            <a:ext cx="8499140" cy="802846"/>
          </a:xfrm>
        </p:spPr>
        <p:txBody>
          <a:bodyPr/>
          <a:lstStyle/>
          <a:p>
            <a:r>
              <a:rPr lang="en-US" dirty="0"/>
              <a:t>Sustainability Strategies </a:t>
            </a:r>
            <a:endParaRPr lang="en-ZA" dirty="0"/>
          </a:p>
        </p:txBody>
      </p:sp>
      <p:sp>
        <p:nvSpPr>
          <p:cNvPr id="4" name="Slide Number Placeholder 3">
            <a:extLst>
              <a:ext uri="{FF2B5EF4-FFF2-40B4-BE49-F238E27FC236}">
                <a16:creationId xmlns:a16="http://schemas.microsoft.com/office/drawing/2014/main" id="{3B30F8E8-615E-968A-ED16-702D8A3B374B}"/>
              </a:ext>
            </a:extLst>
          </p:cNvPr>
          <p:cNvSpPr>
            <a:spLocks noGrp="1"/>
          </p:cNvSpPr>
          <p:nvPr>
            <p:ph type="sldNum" sz="quarter" idx="12"/>
          </p:nvPr>
        </p:nvSpPr>
        <p:spPr/>
        <p:txBody>
          <a:bodyPr/>
          <a:lstStyle/>
          <a:p>
            <a:fld id="{AC3C8084-AA27-4274-95A3-D1DE450D2A6E}" type="slidenum">
              <a:rPr lang="en-ZA" smtClean="0"/>
              <a:pPr/>
              <a:t>17</a:t>
            </a:fld>
            <a:endParaRPr lang="en-ZA" dirty="0"/>
          </a:p>
        </p:txBody>
      </p:sp>
      <p:sp>
        <p:nvSpPr>
          <p:cNvPr id="19" name="Freeform: Shape 18">
            <a:extLst>
              <a:ext uri="{FF2B5EF4-FFF2-40B4-BE49-F238E27FC236}">
                <a16:creationId xmlns:a16="http://schemas.microsoft.com/office/drawing/2014/main" id="{B0146A89-D81C-94AF-3068-273A7655D577}"/>
              </a:ext>
            </a:extLst>
          </p:cNvPr>
          <p:cNvSpPr/>
          <p:nvPr/>
        </p:nvSpPr>
        <p:spPr>
          <a:xfrm>
            <a:off x="2179254" y="1195103"/>
            <a:ext cx="5252424" cy="1129185"/>
          </a:xfrm>
          <a:custGeom>
            <a:avLst/>
            <a:gdLst>
              <a:gd name="connsiteX0" fmla="*/ 0 w 5252424"/>
              <a:gd name="connsiteY0" fmla="*/ 0 h 1129183"/>
              <a:gd name="connsiteX1" fmla="*/ 4687833 w 5252424"/>
              <a:gd name="connsiteY1" fmla="*/ 0 h 1129183"/>
              <a:gd name="connsiteX2" fmla="*/ 5252424 w 5252424"/>
              <a:gd name="connsiteY2" fmla="*/ 564592 h 1129183"/>
              <a:gd name="connsiteX3" fmla="*/ 4687833 w 5252424"/>
              <a:gd name="connsiteY3" fmla="*/ 1129183 h 1129183"/>
              <a:gd name="connsiteX4" fmla="*/ 0 w 5252424"/>
              <a:gd name="connsiteY4" fmla="*/ 1129183 h 1129183"/>
              <a:gd name="connsiteX5" fmla="*/ 0 w 5252424"/>
              <a:gd name="connsiteY5" fmla="*/ 0 h 11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424" h="1129183">
                <a:moveTo>
                  <a:pt x="5252424" y="1129182"/>
                </a:moveTo>
                <a:lnTo>
                  <a:pt x="564591" y="1129182"/>
                </a:lnTo>
                <a:lnTo>
                  <a:pt x="0" y="564591"/>
                </a:lnTo>
                <a:lnTo>
                  <a:pt x="564591" y="1"/>
                </a:lnTo>
                <a:lnTo>
                  <a:pt x="5252424" y="1"/>
                </a:lnTo>
                <a:lnTo>
                  <a:pt x="5252424" y="1129182"/>
                </a:lnTo>
                <a:close/>
              </a:path>
            </a:pathLst>
          </a:custGeom>
          <a:solidFill>
            <a:srgbClr val="FBB0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0235" tIns="99061" rIns="184912" bIns="99061" numCol="1" spcCol="1270" anchor="ctr" anchorCtr="0">
            <a:noAutofit/>
          </a:bodyPr>
          <a:lstStyle/>
          <a:p>
            <a:pPr marL="0" lvl="0" indent="0" algn="ctr" defTabSz="1155700">
              <a:lnSpc>
                <a:spcPct val="90000"/>
              </a:lnSpc>
              <a:spcBef>
                <a:spcPct val="0"/>
              </a:spcBef>
              <a:spcAft>
                <a:spcPct val="35000"/>
              </a:spcAft>
              <a:buNone/>
            </a:pPr>
            <a:r>
              <a:rPr lang="en-US" sz="2600" kern="1200" dirty="0"/>
              <a:t>Provision of Shared Services through Shared Service Centers </a:t>
            </a:r>
            <a:endParaRPr lang="en-ZA" sz="2600" kern="1200" dirty="0"/>
          </a:p>
        </p:txBody>
      </p:sp>
      <p:sp>
        <p:nvSpPr>
          <p:cNvPr id="20" name="Oval 19">
            <a:extLst>
              <a:ext uri="{FF2B5EF4-FFF2-40B4-BE49-F238E27FC236}">
                <a16:creationId xmlns:a16="http://schemas.microsoft.com/office/drawing/2014/main" id="{D2283690-C9F1-0BEB-3A8A-BDEAA907B8B5}"/>
              </a:ext>
            </a:extLst>
          </p:cNvPr>
          <p:cNvSpPr/>
          <p:nvPr/>
        </p:nvSpPr>
        <p:spPr>
          <a:xfrm>
            <a:off x="1631145" y="1195125"/>
            <a:ext cx="1129183" cy="1129183"/>
          </a:xfrm>
          <a:prstGeom prst="ellipse">
            <a:avLst/>
          </a:prstGeom>
          <a:solidFill>
            <a:srgbClr val="F3F3F3"/>
          </a:solidFill>
          <a:ln>
            <a:solidFill>
              <a:srgbClr val="FBB03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ZA"/>
          </a:p>
        </p:txBody>
      </p:sp>
      <p:sp>
        <p:nvSpPr>
          <p:cNvPr id="21" name="Freeform: Shape 20">
            <a:extLst>
              <a:ext uri="{FF2B5EF4-FFF2-40B4-BE49-F238E27FC236}">
                <a16:creationId xmlns:a16="http://schemas.microsoft.com/office/drawing/2014/main" id="{49031C36-B806-8C5A-3983-AE7E26310B7D}"/>
              </a:ext>
            </a:extLst>
          </p:cNvPr>
          <p:cNvSpPr/>
          <p:nvPr/>
        </p:nvSpPr>
        <p:spPr>
          <a:xfrm>
            <a:off x="2196945" y="2661377"/>
            <a:ext cx="5252424" cy="1129184"/>
          </a:xfrm>
          <a:custGeom>
            <a:avLst/>
            <a:gdLst>
              <a:gd name="connsiteX0" fmla="*/ 0 w 5252424"/>
              <a:gd name="connsiteY0" fmla="*/ 0 h 1129183"/>
              <a:gd name="connsiteX1" fmla="*/ 4687833 w 5252424"/>
              <a:gd name="connsiteY1" fmla="*/ 0 h 1129183"/>
              <a:gd name="connsiteX2" fmla="*/ 5252424 w 5252424"/>
              <a:gd name="connsiteY2" fmla="*/ 564592 h 1129183"/>
              <a:gd name="connsiteX3" fmla="*/ 4687833 w 5252424"/>
              <a:gd name="connsiteY3" fmla="*/ 1129183 h 1129183"/>
              <a:gd name="connsiteX4" fmla="*/ 0 w 5252424"/>
              <a:gd name="connsiteY4" fmla="*/ 1129183 h 1129183"/>
              <a:gd name="connsiteX5" fmla="*/ 0 w 5252424"/>
              <a:gd name="connsiteY5" fmla="*/ 0 h 11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424" h="1129183">
                <a:moveTo>
                  <a:pt x="5252424" y="1129182"/>
                </a:moveTo>
                <a:lnTo>
                  <a:pt x="564591" y="1129182"/>
                </a:lnTo>
                <a:lnTo>
                  <a:pt x="0" y="564591"/>
                </a:lnTo>
                <a:lnTo>
                  <a:pt x="564591" y="1"/>
                </a:lnTo>
                <a:lnTo>
                  <a:pt x="5252424" y="1"/>
                </a:lnTo>
                <a:lnTo>
                  <a:pt x="5252424" y="1129182"/>
                </a:lnTo>
                <a:close/>
              </a:path>
            </a:pathLst>
          </a:custGeom>
          <a:solidFill>
            <a:srgbClr val="FBB0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0235" tIns="99061" rIns="184912" bIns="99059" numCol="1" spcCol="1270" anchor="ctr" anchorCtr="0">
            <a:noAutofit/>
          </a:bodyPr>
          <a:lstStyle/>
          <a:p>
            <a:pPr marL="0" lvl="0" indent="0" algn="ctr" defTabSz="1155700">
              <a:lnSpc>
                <a:spcPct val="90000"/>
              </a:lnSpc>
              <a:spcBef>
                <a:spcPct val="0"/>
              </a:spcBef>
              <a:spcAft>
                <a:spcPct val="35000"/>
              </a:spcAft>
              <a:buNone/>
            </a:pPr>
            <a:r>
              <a:rPr lang="en-US" sz="2600" kern="1200" dirty="0"/>
              <a:t>Revenue Generation Strategies</a:t>
            </a:r>
            <a:endParaRPr lang="en-ZA" sz="2600" kern="1200" dirty="0"/>
          </a:p>
        </p:txBody>
      </p:sp>
      <p:sp>
        <p:nvSpPr>
          <p:cNvPr id="22" name="Oval 21">
            <a:extLst>
              <a:ext uri="{FF2B5EF4-FFF2-40B4-BE49-F238E27FC236}">
                <a16:creationId xmlns:a16="http://schemas.microsoft.com/office/drawing/2014/main" id="{663B899D-8795-DA9B-2A7C-38D5272EDC69}"/>
              </a:ext>
            </a:extLst>
          </p:cNvPr>
          <p:cNvSpPr/>
          <p:nvPr/>
        </p:nvSpPr>
        <p:spPr>
          <a:xfrm>
            <a:off x="1631145" y="2661378"/>
            <a:ext cx="1129183" cy="1129183"/>
          </a:xfrm>
          <a:prstGeom prst="ellipse">
            <a:avLst/>
          </a:prstGeom>
          <a:solidFill>
            <a:srgbClr val="F3F3F3"/>
          </a:solidFill>
          <a:ln>
            <a:solidFill>
              <a:srgbClr val="FBB03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ZA"/>
          </a:p>
        </p:txBody>
      </p:sp>
      <p:sp>
        <p:nvSpPr>
          <p:cNvPr id="23" name="Freeform: Shape 22">
            <a:extLst>
              <a:ext uri="{FF2B5EF4-FFF2-40B4-BE49-F238E27FC236}">
                <a16:creationId xmlns:a16="http://schemas.microsoft.com/office/drawing/2014/main" id="{B044C618-02CA-417A-4965-DF4E8B77C31E}"/>
              </a:ext>
            </a:extLst>
          </p:cNvPr>
          <p:cNvSpPr/>
          <p:nvPr/>
        </p:nvSpPr>
        <p:spPr>
          <a:xfrm>
            <a:off x="2195736" y="4127630"/>
            <a:ext cx="5252424" cy="1129184"/>
          </a:xfrm>
          <a:custGeom>
            <a:avLst/>
            <a:gdLst>
              <a:gd name="connsiteX0" fmla="*/ 0 w 5252424"/>
              <a:gd name="connsiteY0" fmla="*/ 0 h 1129183"/>
              <a:gd name="connsiteX1" fmla="*/ 4687833 w 5252424"/>
              <a:gd name="connsiteY1" fmla="*/ 0 h 1129183"/>
              <a:gd name="connsiteX2" fmla="*/ 5252424 w 5252424"/>
              <a:gd name="connsiteY2" fmla="*/ 564592 h 1129183"/>
              <a:gd name="connsiteX3" fmla="*/ 4687833 w 5252424"/>
              <a:gd name="connsiteY3" fmla="*/ 1129183 h 1129183"/>
              <a:gd name="connsiteX4" fmla="*/ 0 w 5252424"/>
              <a:gd name="connsiteY4" fmla="*/ 1129183 h 1129183"/>
              <a:gd name="connsiteX5" fmla="*/ 0 w 5252424"/>
              <a:gd name="connsiteY5" fmla="*/ 0 h 11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424" h="1129183">
                <a:moveTo>
                  <a:pt x="5252424" y="1129182"/>
                </a:moveTo>
                <a:lnTo>
                  <a:pt x="564591" y="1129182"/>
                </a:lnTo>
                <a:lnTo>
                  <a:pt x="0" y="564591"/>
                </a:lnTo>
                <a:lnTo>
                  <a:pt x="564591" y="1"/>
                </a:lnTo>
                <a:lnTo>
                  <a:pt x="5252424" y="1"/>
                </a:lnTo>
                <a:lnTo>
                  <a:pt x="5252424" y="1129182"/>
                </a:lnTo>
                <a:close/>
              </a:path>
            </a:pathLst>
          </a:custGeom>
          <a:solidFill>
            <a:srgbClr val="FBB0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0235" tIns="99061"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Grant Funding</a:t>
            </a:r>
            <a:endParaRPr lang="en-ZA" sz="2600" kern="1200" dirty="0"/>
          </a:p>
        </p:txBody>
      </p:sp>
      <p:sp>
        <p:nvSpPr>
          <p:cNvPr id="24" name="Oval 23">
            <a:extLst>
              <a:ext uri="{FF2B5EF4-FFF2-40B4-BE49-F238E27FC236}">
                <a16:creationId xmlns:a16="http://schemas.microsoft.com/office/drawing/2014/main" id="{CCC63BD5-38C2-18F5-8F65-9D227A5D356B}"/>
              </a:ext>
            </a:extLst>
          </p:cNvPr>
          <p:cNvSpPr/>
          <p:nvPr/>
        </p:nvSpPr>
        <p:spPr>
          <a:xfrm>
            <a:off x="1631145" y="4127631"/>
            <a:ext cx="1129183" cy="1129183"/>
          </a:xfrm>
          <a:prstGeom prst="ellipse">
            <a:avLst/>
          </a:prstGeom>
          <a:solidFill>
            <a:srgbClr val="F3F3F3"/>
          </a:solidFill>
          <a:ln>
            <a:solidFill>
              <a:srgbClr val="FBB03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ZA"/>
          </a:p>
        </p:txBody>
      </p:sp>
      <p:pic>
        <p:nvPicPr>
          <p:cNvPr id="13" name="Picture 12" descr="Shape&#10;&#10;Description automatically generated with low confidence">
            <a:extLst>
              <a:ext uri="{FF2B5EF4-FFF2-40B4-BE49-F238E27FC236}">
                <a16:creationId xmlns:a16="http://schemas.microsoft.com/office/drawing/2014/main" id="{8B62DCC8-E097-3010-5572-45D980C884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736" y="1485827"/>
            <a:ext cx="540000" cy="540000"/>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F348B531-519A-2E36-5282-42BFE35A7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736" y="2955970"/>
            <a:ext cx="540000" cy="540000"/>
          </a:xfrm>
          <a:prstGeom prst="rect">
            <a:avLst/>
          </a:prstGeom>
        </p:spPr>
      </p:pic>
      <p:sp>
        <p:nvSpPr>
          <p:cNvPr id="25" name="Rectangle 24">
            <a:extLst>
              <a:ext uri="{FF2B5EF4-FFF2-40B4-BE49-F238E27FC236}">
                <a16:creationId xmlns:a16="http://schemas.microsoft.com/office/drawing/2014/main" id="{F3520989-8875-5FC4-257B-821343904CCF}"/>
              </a:ext>
            </a:extLst>
          </p:cNvPr>
          <p:cNvSpPr/>
          <p:nvPr/>
        </p:nvSpPr>
        <p:spPr>
          <a:xfrm>
            <a:off x="1536898" y="2499060"/>
            <a:ext cx="6098441"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Freeform: Shape 22">
            <a:extLst>
              <a:ext uri="{FF2B5EF4-FFF2-40B4-BE49-F238E27FC236}">
                <a16:creationId xmlns:a16="http://schemas.microsoft.com/office/drawing/2014/main" id="{D7315954-1451-B2DB-C811-98EDFA0B43B8}"/>
              </a:ext>
            </a:extLst>
          </p:cNvPr>
          <p:cNvSpPr/>
          <p:nvPr/>
        </p:nvSpPr>
        <p:spPr>
          <a:xfrm>
            <a:off x="2195736" y="5373216"/>
            <a:ext cx="5252424" cy="1129184"/>
          </a:xfrm>
          <a:custGeom>
            <a:avLst/>
            <a:gdLst>
              <a:gd name="connsiteX0" fmla="*/ 0 w 5252424"/>
              <a:gd name="connsiteY0" fmla="*/ 0 h 1129183"/>
              <a:gd name="connsiteX1" fmla="*/ 4687833 w 5252424"/>
              <a:gd name="connsiteY1" fmla="*/ 0 h 1129183"/>
              <a:gd name="connsiteX2" fmla="*/ 5252424 w 5252424"/>
              <a:gd name="connsiteY2" fmla="*/ 564592 h 1129183"/>
              <a:gd name="connsiteX3" fmla="*/ 4687833 w 5252424"/>
              <a:gd name="connsiteY3" fmla="*/ 1129183 h 1129183"/>
              <a:gd name="connsiteX4" fmla="*/ 0 w 5252424"/>
              <a:gd name="connsiteY4" fmla="*/ 1129183 h 1129183"/>
              <a:gd name="connsiteX5" fmla="*/ 0 w 5252424"/>
              <a:gd name="connsiteY5" fmla="*/ 0 h 11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424" h="1129183">
                <a:moveTo>
                  <a:pt x="5252424" y="1129182"/>
                </a:moveTo>
                <a:lnTo>
                  <a:pt x="564591" y="1129182"/>
                </a:lnTo>
                <a:lnTo>
                  <a:pt x="0" y="564591"/>
                </a:lnTo>
                <a:lnTo>
                  <a:pt x="564591" y="1"/>
                </a:lnTo>
                <a:lnTo>
                  <a:pt x="5252424" y="1"/>
                </a:lnTo>
                <a:lnTo>
                  <a:pt x="5252424" y="1129182"/>
                </a:lnTo>
                <a:close/>
              </a:path>
            </a:pathLst>
          </a:custGeom>
          <a:solidFill>
            <a:srgbClr val="FBB0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0235" tIns="99061"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Explore possibility of Self-Transmission</a:t>
            </a:r>
            <a:endParaRPr lang="en-ZA" sz="2600" kern="1200" dirty="0"/>
          </a:p>
        </p:txBody>
      </p:sp>
      <p:sp>
        <p:nvSpPr>
          <p:cNvPr id="5" name="Oval 4">
            <a:extLst>
              <a:ext uri="{FF2B5EF4-FFF2-40B4-BE49-F238E27FC236}">
                <a16:creationId xmlns:a16="http://schemas.microsoft.com/office/drawing/2014/main" id="{AFF3B73A-0780-ED61-D3E6-03BFF768FC29}"/>
              </a:ext>
            </a:extLst>
          </p:cNvPr>
          <p:cNvSpPr/>
          <p:nvPr/>
        </p:nvSpPr>
        <p:spPr>
          <a:xfrm>
            <a:off x="1631145" y="5373217"/>
            <a:ext cx="1129183" cy="1129183"/>
          </a:xfrm>
          <a:prstGeom prst="ellipse">
            <a:avLst/>
          </a:prstGeom>
          <a:solidFill>
            <a:srgbClr val="F3F3F3"/>
          </a:solidFill>
          <a:ln>
            <a:solidFill>
              <a:srgbClr val="FBB03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ZA"/>
          </a:p>
        </p:txBody>
      </p:sp>
      <p:pic>
        <p:nvPicPr>
          <p:cNvPr id="17" name="Picture 16" descr="Shape&#10;&#10;Description automatically generated with low confidence">
            <a:extLst>
              <a:ext uri="{FF2B5EF4-FFF2-40B4-BE49-F238E27FC236}">
                <a16:creationId xmlns:a16="http://schemas.microsoft.com/office/drawing/2014/main" id="{EDDE50DA-07B9-AD29-9F57-7738CBE83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0805" y="5667808"/>
            <a:ext cx="540000" cy="540000"/>
          </a:xfrm>
          <a:prstGeom prst="rect">
            <a:avLst/>
          </a:prstGeom>
        </p:spPr>
      </p:pic>
      <p:pic>
        <p:nvPicPr>
          <p:cNvPr id="8" name="Graphic 7" descr="Money with solid fill">
            <a:extLst>
              <a:ext uri="{FF2B5EF4-FFF2-40B4-BE49-F238E27FC236}">
                <a16:creationId xmlns:a16="http://schemas.microsoft.com/office/drawing/2014/main" id="{65983144-6A46-A9F0-28F3-4836EF444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5736" y="4415921"/>
            <a:ext cx="540000" cy="540000"/>
          </a:xfrm>
          <a:prstGeom prst="rect">
            <a:avLst/>
          </a:prstGeom>
        </p:spPr>
      </p:pic>
      <p:pic>
        <p:nvPicPr>
          <p:cNvPr id="6" name="Picture 5">
            <a:extLst>
              <a:ext uri="{FF2B5EF4-FFF2-40B4-BE49-F238E27FC236}">
                <a16:creationId xmlns:a16="http://schemas.microsoft.com/office/drawing/2014/main" id="{3BC2AE1C-B125-0457-4E7A-E95BED4B1B71}"/>
              </a:ext>
            </a:extLst>
          </p:cNvPr>
          <p:cNvPicPr>
            <a:picLocks noChangeAspect="1"/>
          </p:cNvPicPr>
          <p:nvPr/>
        </p:nvPicPr>
        <p:blipFill>
          <a:blip r:embed="rId7"/>
          <a:stretch>
            <a:fillRect/>
          </a:stretch>
        </p:blipFill>
        <p:spPr>
          <a:xfrm>
            <a:off x="8030579" y="579305"/>
            <a:ext cx="936104" cy="315774"/>
          </a:xfrm>
          <a:prstGeom prst="rect">
            <a:avLst/>
          </a:prstGeom>
        </p:spPr>
      </p:pic>
    </p:spTree>
    <p:extLst>
      <p:ext uri="{BB962C8B-B14F-4D97-AF65-F5344CB8AC3E}">
        <p14:creationId xmlns:p14="http://schemas.microsoft.com/office/powerpoint/2010/main" val="10629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8D349-17DA-38D4-3ABC-AE3A3D202945}"/>
              </a:ext>
            </a:extLst>
          </p:cNvPr>
          <p:cNvSpPr>
            <a:spLocks noGrp="1"/>
          </p:cNvSpPr>
          <p:nvPr>
            <p:ph type="title"/>
          </p:nvPr>
        </p:nvSpPr>
        <p:spPr/>
        <p:txBody>
          <a:bodyPr/>
          <a:lstStyle/>
          <a:p>
            <a:r>
              <a:rPr lang="en-US" dirty="0"/>
              <a:t>Revenue Generation Strategies </a:t>
            </a:r>
            <a:endParaRPr lang="en-ZA" dirty="0"/>
          </a:p>
        </p:txBody>
      </p:sp>
      <p:sp>
        <p:nvSpPr>
          <p:cNvPr id="4" name="Slide Number Placeholder 3">
            <a:extLst>
              <a:ext uri="{FF2B5EF4-FFF2-40B4-BE49-F238E27FC236}">
                <a16:creationId xmlns:a16="http://schemas.microsoft.com/office/drawing/2014/main" id="{D51C5B0E-ACA2-D858-69A9-205D0EB85B76}"/>
              </a:ext>
            </a:extLst>
          </p:cNvPr>
          <p:cNvSpPr>
            <a:spLocks noGrp="1"/>
          </p:cNvSpPr>
          <p:nvPr>
            <p:ph type="sldNum" sz="quarter" idx="12"/>
          </p:nvPr>
        </p:nvSpPr>
        <p:spPr/>
        <p:txBody>
          <a:bodyPr/>
          <a:lstStyle/>
          <a:p>
            <a:fld id="{AC3C8084-AA27-4274-95A3-D1DE450D2A6E}" type="slidenum">
              <a:rPr lang="en-ZA" smtClean="0"/>
              <a:pPr/>
              <a:t>18</a:t>
            </a:fld>
            <a:endParaRPr lang="en-ZA" dirty="0"/>
          </a:p>
        </p:txBody>
      </p:sp>
      <p:pic>
        <p:nvPicPr>
          <p:cNvPr id="8" name="Picture 7">
            <a:extLst>
              <a:ext uri="{FF2B5EF4-FFF2-40B4-BE49-F238E27FC236}">
                <a16:creationId xmlns:a16="http://schemas.microsoft.com/office/drawing/2014/main" id="{ED90FC96-3B9F-E6F9-0879-5AA999FB97BD}"/>
              </a:ext>
            </a:extLst>
          </p:cNvPr>
          <p:cNvPicPr>
            <a:picLocks noChangeAspect="1"/>
          </p:cNvPicPr>
          <p:nvPr/>
        </p:nvPicPr>
        <p:blipFill rotWithShape="1">
          <a:blip r:embed="rId3"/>
          <a:srcRect b="41728"/>
          <a:stretch/>
        </p:blipFill>
        <p:spPr>
          <a:xfrm>
            <a:off x="251520" y="1124744"/>
            <a:ext cx="8280000" cy="3355017"/>
          </a:xfrm>
          <a:prstGeom prst="rect">
            <a:avLst/>
          </a:prstGeom>
          <a:ln>
            <a:solidFill>
              <a:schemeClr val="tx1"/>
            </a:solidFill>
          </a:ln>
        </p:spPr>
      </p:pic>
      <p:pic>
        <p:nvPicPr>
          <p:cNvPr id="6" name="Picture 5">
            <a:extLst>
              <a:ext uri="{FF2B5EF4-FFF2-40B4-BE49-F238E27FC236}">
                <a16:creationId xmlns:a16="http://schemas.microsoft.com/office/drawing/2014/main" id="{5EE627E9-582E-149D-E153-1B8493A8379A}"/>
              </a:ext>
            </a:extLst>
          </p:cNvPr>
          <p:cNvPicPr>
            <a:picLocks noChangeAspect="1"/>
          </p:cNvPicPr>
          <p:nvPr/>
        </p:nvPicPr>
        <p:blipFill>
          <a:blip r:embed="rId4"/>
          <a:stretch>
            <a:fillRect/>
          </a:stretch>
        </p:blipFill>
        <p:spPr>
          <a:xfrm>
            <a:off x="8027818" y="579305"/>
            <a:ext cx="938865" cy="317019"/>
          </a:xfrm>
          <a:prstGeom prst="rect">
            <a:avLst/>
          </a:prstGeom>
        </p:spPr>
      </p:pic>
    </p:spTree>
    <p:extLst>
      <p:ext uri="{BB962C8B-B14F-4D97-AF65-F5344CB8AC3E}">
        <p14:creationId xmlns:p14="http://schemas.microsoft.com/office/powerpoint/2010/main" val="165397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19</a:t>
            </a:fld>
            <a:endParaRPr lang="en-ZA"/>
          </a:p>
        </p:txBody>
      </p:sp>
      <p:sp>
        <p:nvSpPr>
          <p:cNvPr id="5" name="Rectangle 4">
            <a:extLst>
              <a:ext uri="{FF2B5EF4-FFF2-40B4-BE49-F238E27FC236}">
                <a16:creationId xmlns:a16="http://schemas.microsoft.com/office/drawing/2014/main" id="{C62FA142-7645-A822-7787-089D4FFF9548}"/>
              </a:ext>
            </a:extLst>
          </p:cNvPr>
          <p:cNvSpPr/>
          <p:nvPr/>
        </p:nvSpPr>
        <p:spPr>
          <a:xfrm>
            <a:off x="182327" y="3069000"/>
            <a:ext cx="8784976" cy="72000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rPr>
              <a:t>Thank you!  </a:t>
            </a:r>
            <a:endParaRPr lang="en-ZA" sz="3200" dirty="0">
              <a:ln w="0"/>
              <a:solidFill>
                <a:schemeClr val="tx1"/>
              </a:solidFill>
            </a:endParaRPr>
          </a:p>
        </p:txBody>
      </p:sp>
      <p:pic>
        <p:nvPicPr>
          <p:cNvPr id="2" name="Picture 1">
            <a:extLst>
              <a:ext uri="{FF2B5EF4-FFF2-40B4-BE49-F238E27FC236}">
                <a16:creationId xmlns:a16="http://schemas.microsoft.com/office/drawing/2014/main" id="{59191E0F-7671-4FF9-185E-D0CF1097ED31}"/>
              </a:ext>
            </a:extLst>
          </p:cNvPr>
          <p:cNvPicPr>
            <a:picLocks noChangeAspect="1"/>
          </p:cNvPicPr>
          <p:nvPr/>
        </p:nvPicPr>
        <p:blipFill>
          <a:blip r:embed="rId2"/>
          <a:stretch>
            <a:fillRect/>
          </a:stretch>
        </p:blipFill>
        <p:spPr>
          <a:xfrm>
            <a:off x="8027818" y="535019"/>
            <a:ext cx="938865" cy="317019"/>
          </a:xfrm>
          <a:prstGeom prst="rect">
            <a:avLst/>
          </a:prstGeom>
        </p:spPr>
      </p:pic>
    </p:spTree>
    <p:extLst>
      <p:ext uri="{BB962C8B-B14F-4D97-AF65-F5344CB8AC3E}">
        <p14:creationId xmlns:p14="http://schemas.microsoft.com/office/powerpoint/2010/main" val="33754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Agenda</a:t>
            </a:r>
          </a:p>
        </p:txBody>
      </p:sp>
      <p:sp>
        <p:nvSpPr>
          <p:cNvPr id="8" name="Slide Number Placeholder 7"/>
          <p:cNvSpPr>
            <a:spLocks noGrp="1"/>
          </p:cNvSpPr>
          <p:nvPr>
            <p:ph type="sldNum" sz="quarter" idx="12"/>
          </p:nvPr>
        </p:nvSpPr>
        <p:spPr/>
        <p:txBody>
          <a:bodyPr/>
          <a:lstStyle/>
          <a:p>
            <a:fld id="{AC3C8084-AA27-4274-95A3-D1DE450D2A6E}" type="slidenum">
              <a:rPr lang="en-ZA" smtClean="0"/>
              <a:pPr/>
              <a:t>2</a:t>
            </a:fld>
            <a:endParaRPr lang="en-ZA" dirty="0"/>
          </a:p>
        </p:txBody>
      </p:sp>
      <p:graphicFrame>
        <p:nvGraphicFramePr>
          <p:cNvPr id="5" name="Diagram 4"/>
          <p:cNvGraphicFramePr/>
          <p:nvPr>
            <p:extLst>
              <p:ext uri="{D42A27DB-BD31-4B8C-83A1-F6EECF244321}">
                <p14:modId xmlns:p14="http://schemas.microsoft.com/office/powerpoint/2010/main" val="1624519939"/>
              </p:ext>
            </p:extLst>
          </p:nvPr>
        </p:nvGraphicFramePr>
        <p:xfrm>
          <a:off x="1043608" y="1340768"/>
          <a:ext cx="7236000"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3A787866-21D1-577A-DF33-0C5B9F850623}"/>
              </a:ext>
            </a:extLst>
          </p:cNvPr>
          <p:cNvPicPr>
            <a:picLocks noChangeAspect="1"/>
          </p:cNvPicPr>
          <p:nvPr/>
        </p:nvPicPr>
        <p:blipFill>
          <a:blip r:embed="rId8"/>
          <a:stretch>
            <a:fillRect/>
          </a:stretch>
        </p:blipFill>
        <p:spPr>
          <a:xfrm>
            <a:off x="8023788" y="579305"/>
            <a:ext cx="938865" cy="317019"/>
          </a:xfrm>
          <a:prstGeom prst="rect">
            <a:avLst/>
          </a:prstGeom>
        </p:spPr>
      </p:pic>
    </p:spTree>
    <p:extLst>
      <p:ext uri="{BB962C8B-B14F-4D97-AF65-F5344CB8AC3E}">
        <p14:creationId xmlns:p14="http://schemas.microsoft.com/office/powerpoint/2010/main" val="65471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a:extLst>
              <a:ext uri="{FF2B5EF4-FFF2-40B4-BE49-F238E27FC236}">
                <a16:creationId xmlns:a16="http://schemas.microsoft.com/office/drawing/2014/main" id="{8D09E0C6-1252-29AF-8E79-495001EC10A1}"/>
              </a:ext>
            </a:extLst>
          </p:cNvPr>
          <p:cNvPicPr>
            <a:picLocks noChangeAspect="1"/>
          </p:cNvPicPr>
          <p:nvPr/>
        </p:nvPicPr>
        <p:blipFill>
          <a:blip r:embed="rId3">
            <a:extLst>
              <a:ext uri="{28A0092B-C50C-407E-A947-70E740481C1C}">
                <a14:useLocalDpi xmlns:a14="http://schemas.microsoft.com/office/drawing/2010/main" val="0"/>
              </a:ext>
            </a:extLst>
          </a:blip>
          <a:srcRect t="17048" b="17048"/>
          <a:stretch>
            <a:fillRect/>
          </a:stretch>
        </p:blipFill>
        <p:spPr>
          <a:xfrm>
            <a:off x="139769" y="1714500"/>
            <a:ext cx="8864462" cy="3896671"/>
          </a:xfrm>
          <a:custGeom>
            <a:avLst/>
            <a:gdLst>
              <a:gd name="connsiteX0" fmla="*/ 0 w 9143999"/>
              <a:gd name="connsiteY0" fmla="*/ 0 h 3505201"/>
              <a:gd name="connsiteX1" fmla="*/ 9143999 w 9143999"/>
              <a:gd name="connsiteY1" fmla="*/ 0 h 3505201"/>
              <a:gd name="connsiteX2" fmla="*/ 9143999 w 9143999"/>
              <a:gd name="connsiteY2" fmla="*/ 2724151 h 3505201"/>
              <a:gd name="connsiteX3" fmla="*/ 9143999 w 9143999"/>
              <a:gd name="connsiteY3" fmla="*/ 3505201 h 3505201"/>
              <a:gd name="connsiteX4" fmla="*/ 0 w 9143999"/>
              <a:gd name="connsiteY4" fmla="*/ 3505201 h 3505201"/>
              <a:gd name="connsiteX5" fmla="*/ 0 w 9143999"/>
              <a:gd name="connsiteY5" fmla="*/ 2724151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3505201">
                <a:moveTo>
                  <a:pt x="0" y="0"/>
                </a:moveTo>
                <a:lnTo>
                  <a:pt x="9143999" y="0"/>
                </a:lnTo>
                <a:lnTo>
                  <a:pt x="9143999" y="2724151"/>
                </a:lnTo>
                <a:lnTo>
                  <a:pt x="9143999" y="3505201"/>
                </a:lnTo>
                <a:lnTo>
                  <a:pt x="0" y="3505201"/>
                </a:lnTo>
                <a:lnTo>
                  <a:pt x="0" y="2724151"/>
                </a:lnTo>
                <a:close/>
              </a:path>
            </a:pathLst>
          </a:custGeom>
          <a:solidFill>
            <a:schemeClr val="bg1">
              <a:lumMod val="95000"/>
            </a:schemeClr>
          </a:solidFill>
          <a:ln>
            <a:noFill/>
          </a:ln>
        </p:spPr>
      </p:pic>
      <p:sp>
        <p:nvSpPr>
          <p:cNvPr id="12" name="Freeform 59">
            <a:extLst>
              <a:ext uri="{FF2B5EF4-FFF2-40B4-BE49-F238E27FC236}">
                <a16:creationId xmlns:a16="http://schemas.microsoft.com/office/drawing/2014/main" id="{8DBF25F5-D005-B885-F603-BEFA98724399}"/>
              </a:ext>
            </a:extLst>
          </p:cNvPr>
          <p:cNvSpPr/>
          <p:nvPr/>
        </p:nvSpPr>
        <p:spPr bwMode="auto">
          <a:xfrm>
            <a:off x="148399" y="1714500"/>
            <a:ext cx="8855832" cy="3896671"/>
          </a:xfrm>
          <a:custGeom>
            <a:avLst/>
            <a:gdLst>
              <a:gd name="connsiteX0" fmla="*/ 0 w 9143999"/>
              <a:gd name="connsiteY0" fmla="*/ 0 h 4019551"/>
              <a:gd name="connsiteX1" fmla="*/ 9143999 w 9143999"/>
              <a:gd name="connsiteY1" fmla="*/ 0 h 4019551"/>
              <a:gd name="connsiteX2" fmla="*/ 9143999 w 9143999"/>
              <a:gd name="connsiteY2" fmla="*/ 3123891 h 4019551"/>
              <a:gd name="connsiteX3" fmla="*/ 9143999 w 9143999"/>
              <a:gd name="connsiteY3" fmla="*/ 4019551 h 4019551"/>
              <a:gd name="connsiteX4" fmla="*/ 0 w 9143999"/>
              <a:gd name="connsiteY4" fmla="*/ 4019551 h 4019551"/>
              <a:gd name="connsiteX5" fmla="*/ 0 w 9143999"/>
              <a:gd name="connsiteY5" fmla="*/ 3123891 h 40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4019551">
                <a:moveTo>
                  <a:pt x="0" y="0"/>
                </a:moveTo>
                <a:lnTo>
                  <a:pt x="9143999" y="0"/>
                </a:lnTo>
                <a:lnTo>
                  <a:pt x="9143999" y="3123891"/>
                </a:lnTo>
                <a:lnTo>
                  <a:pt x="9143999" y="4019551"/>
                </a:lnTo>
                <a:lnTo>
                  <a:pt x="0" y="4019551"/>
                </a:lnTo>
                <a:lnTo>
                  <a:pt x="0" y="3123891"/>
                </a:lnTo>
                <a:close/>
              </a:path>
            </a:pathLst>
          </a:custGeom>
          <a:solidFill>
            <a:srgbClr val="E8941A">
              <a:alpha val="36000"/>
            </a:srgbClr>
          </a:solidFill>
          <a:ln w="9525">
            <a:noFill/>
            <a:round/>
            <a:headEnd/>
            <a:tailEnd/>
          </a:ln>
        </p:spPr>
        <p:txBody>
          <a:bodyPr vert="horz" wrap="square" lIns="60960" tIns="30480" rIns="60960" bIns="30480" numCol="1" rtlCol="0" anchor="t" anchorCtr="0" compatLnSpc="1">
            <a:prstTxWarp prst="textNoShape">
              <a:avLst/>
            </a:prstTxWarp>
            <a:noAutofit/>
          </a:bodyPr>
          <a:lstStyle/>
          <a:p>
            <a:pPr algn="ctr"/>
            <a:endParaRPr lang="en-US" sz="1200" dirty="0"/>
          </a:p>
        </p:txBody>
      </p:sp>
      <p:sp>
        <p:nvSpPr>
          <p:cNvPr id="54" name="Freeform 9">
            <a:extLst>
              <a:ext uri="{FF2B5EF4-FFF2-40B4-BE49-F238E27FC236}">
                <a16:creationId xmlns:a16="http://schemas.microsoft.com/office/drawing/2014/main" id="{FED64C6B-2E79-42EF-7990-0EC182B5AA6B}"/>
              </a:ext>
            </a:extLst>
          </p:cNvPr>
          <p:cNvSpPr>
            <a:spLocks noChangeArrowheads="1"/>
          </p:cNvSpPr>
          <p:nvPr/>
        </p:nvSpPr>
        <p:spPr bwMode="auto">
          <a:xfrm flipH="1">
            <a:off x="4440506" y="2134984"/>
            <a:ext cx="2237714" cy="1744239"/>
          </a:xfrm>
          <a:custGeom>
            <a:avLst/>
            <a:gdLst>
              <a:gd name="T0" fmla="*/ 5540 w 8395"/>
              <a:gd name="T1" fmla="*/ 0 h 7053"/>
              <a:gd name="T2" fmla="*/ 2854 w 8395"/>
              <a:gd name="T3" fmla="*/ 0 h 7053"/>
              <a:gd name="T4" fmla="*/ 2854 w 8395"/>
              <a:gd name="T5" fmla="*/ 0 h 7053"/>
              <a:gd name="T6" fmla="*/ 0 w 8395"/>
              <a:gd name="T7" fmla="*/ 2854 h 7053"/>
              <a:gd name="T8" fmla="*/ 0 w 8395"/>
              <a:gd name="T9" fmla="*/ 2854 h 7053"/>
              <a:gd name="T10" fmla="*/ 2854 w 8395"/>
              <a:gd name="T11" fmla="*/ 5708 h 7053"/>
              <a:gd name="T12" fmla="*/ 5540 w 8395"/>
              <a:gd name="T13" fmla="*/ 5708 h 7053"/>
              <a:gd name="T14" fmla="*/ 5540 w 8395"/>
              <a:gd name="T15" fmla="*/ 5708 h 7053"/>
              <a:gd name="T16" fmla="*/ 8216 w 8395"/>
              <a:gd name="T17" fmla="*/ 6964 h 7053"/>
              <a:gd name="T18" fmla="*/ 8216 w 8395"/>
              <a:gd name="T19" fmla="*/ 6964 h 7053"/>
              <a:gd name="T20" fmla="*/ 8394 w 8395"/>
              <a:gd name="T21" fmla="*/ 6920 h 7053"/>
              <a:gd name="T22" fmla="*/ 8394 w 8395"/>
              <a:gd name="T23" fmla="*/ 2854 h 7053"/>
              <a:gd name="T24" fmla="*/ 8394 w 8395"/>
              <a:gd name="T25" fmla="*/ 2854 h 7053"/>
              <a:gd name="T26" fmla="*/ 5540 w 8395"/>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5" h="7053">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rgbClr val="FFCC66"/>
          </a:solidFill>
          <a:ln>
            <a:noFill/>
          </a:ln>
          <a:effectLst/>
        </p:spPr>
        <p:txBody>
          <a:bodyPr wrap="none" anchor="ctr"/>
          <a:lstStyle/>
          <a:p>
            <a:pPr>
              <a:buClr>
                <a:srgbClr val="000000"/>
              </a:buClr>
            </a:pPr>
            <a:endParaRPr lang="en-US" sz="2450" kern="0" dirty="0">
              <a:solidFill>
                <a:srgbClr val="000000"/>
              </a:solidFill>
              <a:latin typeface="Lato Light" panose="020F0502020204030203" pitchFamily="34" charset="0"/>
              <a:cs typeface="Arial"/>
              <a:sym typeface="Arial"/>
            </a:endParaRPr>
          </a:p>
        </p:txBody>
      </p:sp>
      <p:grpSp>
        <p:nvGrpSpPr>
          <p:cNvPr id="66" name="Group 65">
            <a:extLst>
              <a:ext uri="{FF2B5EF4-FFF2-40B4-BE49-F238E27FC236}">
                <a16:creationId xmlns:a16="http://schemas.microsoft.com/office/drawing/2014/main" id="{BA6544E9-E744-D7E8-AFF3-65CF3791641B}"/>
              </a:ext>
            </a:extLst>
          </p:cNvPr>
          <p:cNvGrpSpPr/>
          <p:nvPr/>
        </p:nvGrpSpPr>
        <p:grpSpPr>
          <a:xfrm>
            <a:off x="2071877" y="2129668"/>
            <a:ext cx="2368630" cy="1729705"/>
            <a:chOff x="7481431" y="3282018"/>
            <a:chExt cx="5568694" cy="4676649"/>
          </a:xfrm>
          <a:solidFill>
            <a:srgbClr val="E8941A"/>
          </a:solidFill>
        </p:grpSpPr>
        <p:sp>
          <p:nvSpPr>
            <p:cNvPr id="67" name="Freeform 9">
              <a:extLst>
                <a:ext uri="{FF2B5EF4-FFF2-40B4-BE49-F238E27FC236}">
                  <a16:creationId xmlns:a16="http://schemas.microsoft.com/office/drawing/2014/main" id="{EEF74628-8CAA-70EE-1BA4-21530D6F096C}"/>
                </a:ext>
              </a:extLst>
            </p:cNvPr>
            <p:cNvSpPr>
              <a:spLocks noChangeArrowheads="1"/>
            </p:cNvSpPr>
            <p:nvPr/>
          </p:nvSpPr>
          <p:spPr bwMode="auto">
            <a:xfrm>
              <a:off x="7481431" y="3282018"/>
              <a:ext cx="5568694" cy="4676649"/>
            </a:xfrm>
            <a:custGeom>
              <a:avLst/>
              <a:gdLst>
                <a:gd name="T0" fmla="*/ 5540 w 8395"/>
                <a:gd name="T1" fmla="*/ 0 h 7053"/>
                <a:gd name="T2" fmla="*/ 2854 w 8395"/>
                <a:gd name="T3" fmla="*/ 0 h 7053"/>
                <a:gd name="T4" fmla="*/ 2854 w 8395"/>
                <a:gd name="T5" fmla="*/ 0 h 7053"/>
                <a:gd name="T6" fmla="*/ 0 w 8395"/>
                <a:gd name="T7" fmla="*/ 2854 h 7053"/>
                <a:gd name="T8" fmla="*/ 0 w 8395"/>
                <a:gd name="T9" fmla="*/ 2854 h 7053"/>
                <a:gd name="T10" fmla="*/ 2854 w 8395"/>
                <a:gd name="T11" fmla="*/ 5708 h 7053"/>
                <a:gd name="T12" fmla="*/ 5540 w 8395"/>
                <a:gd name="T13" fmla="*/ 5708 h 7053"/>
                <a:gd name="T14" fmla="*/ 5540 w 8395"/>
                <a:gd name="T15" fmla="*/ 5708 h 7053"/>
                <a:gd name="T16" fmla="*/ 8216 w 8395"/>
                <a:gd name="T17" fmla="*/ 6964 h 7053"/>
                <a:gd name="T18" fmla="*/ 8216 w 8395"/>
                <a:gd name="T19" fmla="*/ 6964 h 7053"/>
                <a:gd name="T20" fmla="*/ 8394 w 8395"/>
                <a:gd name="T21" fmla="*/ 6920 h 7053"/>
                <a:gd name="T22" fmla="*/ 8394 w 8395"/>
                <a:gd name="T23" fmla="*/ 2854 h 7053"/>
                <a:gd name="T24" fmla="*/ 8394 w 8395"/>
                <a:gd name="T25" fmla="*/ 2854 h 7053"/>
                <a:gd name="T26" fmla="*/ 5540 w 8395"/>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5" h="7053">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grpFill/>
            <a:ln>
              <a:noFill/>
            </a:ln>
            <a:effectLst/>
          </p:spPr>
          <p:txBody>
            <a:bodyPr wrap="none" anchor="ctr"/>
            <a:lstStyle/>
            <a:p>
              <a:pPr>
                <a:buClr>
                  <a:srgbClr val="000000"/>
                </a:buClr>
              </a:pPr>
              <a:endParaRPr lang="en-US" sz="2450" kern="0" dirty="0">
                <a:solidFill>
                  <a:srgbClr val="000000"/>
                </a:solidFill>
                <a:latin typeface="Lato Light" panose="020F0502020204030203" pitchFamily="34" charset="0"/>
                <a:cs typeface="Arial"/>
                <a:sym typeface="Arial"/>
              </a:endParaRPr>
            </a:p>
          </p:txBody>
        </p:sp>
        <p:sp>
          <p:nvSpPr>
            <p:cNvPr id="68" name="Freeform 10">
              <a:extLst>
                <a:ext uri="{FF2B5EF4-FFF2-40B4-BE49-F238E27FC236}">
                  <a16:creationId xmlns:a16="http://schemas.microsoft.com/office/drawing/2014/main" id="{BDF7247B-9EDE-BFCC-48F6-E0D1D4544F8C}"/>
                </a:ext>
              </a:extLst>
            </p:cNvPr>
            <p:cNvSpPr>
              <a:spLocks noChangeArrowheads="1"/>
            </p:cNvSpPr>
            <p:nvPr/>
          </p:nvSpPr>
          <p:spPr bwMode="auto">
            <a:xfrm>
              <a:off x="8019583" y="3872814"/>
              <a:ext cx="1845506" cy="2605937"/>
            </a:xfrm>
            <a:custGeom>
              <a:avLst/>
              <a:gdLst>
                <a:gd name="T0" fmla="*/ 2782 w 2783"/>
                <a:gd name="T1" fmla="*/ 3929 h 3930"/>
                <a:gd name="T2" fmla="*/ 1965 w 2783"/>
                <a:gd name="T3" fmla="*/ 3929 h 3930"/>
                <a:gd name="T4" fmla="*/ 1965 w 2783"/>
                <a:gd name="T5" fmla="*/ 3929 h 3930"/>
                <a:gd name="T6" fmla="*/ 0 w 2783"/>
                <a:gd name="T7" fmla="*/ 1965 h 3930"/>
                <a:gd name="T8" fmla="*/ 0 w 2783"/>
                <a:gd name="T9" fmla="*/ 1965 h 3930"/>
                <a:gd name="T10" fmla="*/ 1965 w 2783"/>
                <a:gd name="T11" fmla="*/ 0 h 3930"/>
                <a:gd name="T12" fmla="*/ 2782 w 2783"/>
                <a:gd name="T13" fmla="*/ 0 h 3930"/>
                <a:gd name="T14" fmla="*/ 2782 w 2783"/>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3" h="3930">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pPr>
              <a:endParaRPr lang="en-US" sz="2450" kern="0" dirty="0">
                <a:solidFill>
                  <a:srgbClr val="000000"/>
                </a:solidFill>
                <a:latin typeface="Lato Light" panose="020F0502020204030203" pitchFamily="34" charset="0"/>
                <a:cs typeface="Arial"/>
                <a:sym typeface="Arial"/>
              </a:endParaRPr>
            </a:p>
          </p:txBody>
        </p:sp>
      </p:grpSp>
      <p:sp>
        <p:nvSpPr>
          <p:cNvPr id="57" name="Freeform 1">
            <a:extLst>
              <a:ext uri="{FF2B5EF4-FFF2-40B4-BE49-F238E27FC236}">
                <a16:creationId xmlns:a16="http://schemas.microsoft.com/office/drawing/2014/main" id="{1E60E8C8-13B0-8E3D-5319-3A6555B382E9}"/>
              </a:ext>
            </a:extLst>
          </p:cNvPr>
          <p:cNvSpPr>
            <a:spLocks noChangeArrowheads="1"/>
          </p:cNvSpPr>
          <p:nvPr/>
        </p:nvSpPr>
        <p:spPr bwMode="auto">
          <a:xfrm>
            <a:off x="4212735" y="3539863"/>
            <a:ext cx="2601793" cy="1870338"/>
          </a:xfrm>
          <a:custGeom>
            <a:avLst/>
            <a:gdLst>
              <a:gd name="T0" fmla="*/ 5541 w 8396"/>
              <a:gd name="T1" fmla="*/ 0 h 7053"/>
              <a:gd name="T2" fmla="*/ 2855 w 8396"/>
              <a:gd name="T3" fmla="*/ 0 h 7053"/>
              <a:gd name="T4" fmla="*/ 2855 w 8396"/>
              <a:gd name="T5" fmla="*/ 0 h 7053"/>
              <a:gd name="T6" fmla="*/ 0 w 8396"/>
              <a:gd name="T7" fmla="*/ 2854 h 7053"/>
              <a:gd name="T8" fmla="*/ 0 w 8396"/>
              <a:gd name="T9" fmla="*/ 2854 h 7053"/>
              <a:gd name="T10" fmla="*/ 2855 w 8396"/>
              <a:gd name="T11" fmla="*/ 5708 h 7053"/>
              <a:gd name="T12" fmla="*/ 5541 w 8396"/>
              <a:gd name="T13" fmla="*/ 5708 h 7053"/>
              <a:gd name="T14" fmla="*/ 5541 w 8396"/>
              <a:gd name="T15" fmla="*/ 5708 h 7053"/>
              <a:gd name="T16" fmla="*/ 8216 w 8396"/>
              <a:gd name="T17" fmla="*/ 6964 h 7053"/>
              <a:gd name="T18" fmla="*/ 8216 w 8396"/>
              <a:gd name="T19" fmla="*/ 6964 h 7053"/>
              <a:gd name="T20" fmla="*/ 8395 w 8396"/>
              <a:gd name="T21" fmla="*/ 6920 h 7053"/>
              <a:gd name="T22" fmla="*/ 8395 w 8396"/>
              <a:gd name="T23" fmla="*/ 2854 h 7053"/>
              <a:gd name="T24" fmla="*/ 8395 w 8396"/>
              <a:gd name="T25" fmla="*/ 2854 h 7053"/>
              <a:gd name="T26" fmla="*/ 5541 w 8396"/>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6" h="7053">
                <a:moveTo>
                  <a:pt x="5541" y="0"/>
                </a:moveTo>
                <a:lnTo>
                  <a:pt x="2855" y="0"/>
                </a:lnTo>
                <a:lnTo>
                  <a:pt x="2855" y="0"/>
                </a:lnTo>
                <a:cubicBezTo>
                  <a:pt x="1278" y="0"/>
                  <a:pt x="0" y="1278"/>
                  <a:pt x="0" y="2854"/>
                </a:cubicBezTo>
                <a:lnTo>
                  <a:pt x="0" y="2854"/>
                </a:lnTo>
                <a:cubicBezTo>
                  <a:pt x="0" y="4430"/>
                  <a:pt x="1278" y="5708"/>
                  <a:pt x="2855" y="5708"/>
                </a:cubicBezTo>
                <a:lnTo>
                  <a:pt x="5541" y="5708"/>
                </a:lnTo>
                <a:lnTo>
                  <a:pt x="5541" y="5708"/>
                </a:lnTo>
                <a:cubicBezTo>
                  <a:pt x="7253" y="5708"/>
                  <a:pt x="7942" y="6436"/>
                  <a:pt x="8216" y="6964"/>
                </a:cubicBezTo>
                <a:lnTo>
                  <a:pt x="8216" y="6964"/>
                </a:lnTo>
                <a:cubicBezTo>
                  <a:pt x="8262" y="7052"/>
                  <a:pt x="8395" y="7019"/>
                  <a:pt x="8395" y="6920"/>
                </a:cubicBezTo>
                <a:lnTo>
                  <a:pt x="8395" y="2854"/>
                </a:lnTo>
                <a:lnTo>
                  <a:pt x="8395" y="2854"/>
                </a:lnTo>
                <a:cubicBezTo>
                  <a:pt x="8395" y="1278"/>
                  <a:pt x="7117" y="0"/>
                  <a:pt x="5541" y="0"/>
                </a:cubicBezTo>
              </a:path>
            </a:pathLst>
          </a:custGeom>
          <a:solidFill>
            <a:schemeClr val="tx1"/>
          </a:solidFill>
          <a:ln>
            <a:noFill/>
          </a:ln>
          <a:effectLst/>
        </p:spPr>
        <p:txBody>
          <a:bodyPr wrap="none" anchor="ctr"/>
          <a:lstStyle/>
          <a:p>
            <a:pPr>
              <a:buClr>
                <a:srgbClr val="000000"/>
              </a:buClr>
            </a:pPr>
            <a:endParaRPr lang="en-US" sz="2450" kern="0" dirty="0">
              <a:solidFill>
                <a:srgbClr val="000000"/>
              </a:solidFill>
              <a:latin typeface="Lato Light" panose="020F0502020204030203" pitchFamily="34" charset="0"/>
              <a:cs typeface="Arial"/>
              <a:sym typeface="Arial"/>
            </a:endParaRPr>
          </a:p>
        </p:txBody>
      </p:sp>
      <p:sp useBgFill="1">
        <p:nvSpPr>
          <p:cNvPr id="59" name="Freeform 10">
            <a:extLst>
              <a:ext uri="{FF2B5EF4-FFF2-40B4-BE49-F238E27FC236}">
                <a16:creationId xmlns:a16="http://schemas.microsoft.com/office/drawing/2014/main" id="{133EAA3E-EF33-CCC7-7FC1-601611F0EDCB}"/>
              </a:ext>
            </a:extLst>
          </p:cNvPr>
          <p:cNvSpPr>
            <a:spLocks noChangeArrowheads="1"/>
          </p:cNvSpPr>
          <p:nvPr/>
        </p:nvSpPr>
        <p:spPr bwMode="auto">
          <a:xfrm flipH="1">
            <a:off x="5845239" y="2299544"/>
            <a:ext cx="741595" cy="1081656"/>
          </a:xfrm>
          <a:custGeom>
            <a:avLst/>
            <a:gdLst>
              <a:gd name="T0" fmla="*/ 2782 w 2783"/>
              <a:gd name="T1" fmla="*/ 3929 h 3930"/>
              <a:gd name="T2" fmla="*/ 1965 w 2783"/>
              <a:gd name="T3" fmla="*/ 3929 h 3930"/>
              <a:gd name="T4" fmla="*/ 1965 w 2783"/>
              <a:gd name="T5" fmla="*/ 3929 h 3930"/>
              <a:gd name="T6" fmla="*/ 0 w 2783"/>
              <a:gd name="T7" fmla="*/ 1965 h 3930"/>
              <a:gd name="T8" fmla="*/ 0 w 2783"/>
              <a:gd name="T9" fmla="*/ 1965 h 3930"/>
              <a:gd name="T10" fmla="*/ 1965 w 2783"/>
              <a:gd name="T11" fmla="*/ 0 h 3930"/>
              <a:gd name="T12" fmla="*/ 2782 w 2783"/>
              <a:gd name="T13" fmla="*/ 0 h 3930"/>
              <a:gd name="T14" fmla="*/ 2782 w 2783"/>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3" h="3930">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pPr>
            <a:endParaRPr lang="en-US" sz="2450" kern="0" dirty="0">
              <a:solidFill>
                <a:srgbClr val="000000"/>
              </a:solidFill>
              <a:latin typeface="Lato Light" panose="020F0502020204030203" pitchFamily="34" charset="0"/>
              <a:cs typeface="Arial"/>
              <a:sym typeface="Arial"/>
            </a:endParaRPr>
          </a:p>
        </p:txBody>
      </p:sp>
      <p:sp>
        <p:nvSpPr>
          <p:cNvPr id="61" name="Freeform 1066">
            <a:extLst>
              <a:ext uri="{FF2B5EF4-FFF2-40B4-BE49-F238E27FC236}">
                <a16:creationId xmlns:a16="http://schemas.microsoft.com/office/drawing/2014/main" id="{BA27DC51-E4B2-9BA9-A78C-AFA7DC1B705F}"/>
              </a:ext>
            </a:extLst>
          </p:cNvPr>
          <p:cNvSpPr>
            <a:spLocks noChangeAspect="1" noChangeArrowheads="1"/>
          </p:cNvSpPr>
          <p:nvPr/>
        </p:nvSpPr>
        <p:spPr bwMode="auto">
          <a:xfrm>
            <a:off x="5978248" y="2619961"/>
            <a:ext cx="426026" cy="424727"/>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rgbClr val="E8941A"/>
          </a:solidFill>
          <a:ln>
            <a:solidFill>
              <a:srgbClr val="E8941A"/>
            </a:solidFill>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nchor="ctr"/>
          <a:lstStyle/>
          <a:p>
            <a:pPr>
              <a:buClr>
                <a:srgbClr val="000000"/>
              </a:buClr>
            </a:pPr>
            <a:endParaRPr lang="en-US" sz="675" kern="0" dirty="0">
              <a:solidFill>
                <a:srgbClr val="FFFFFF"/>
              </a:solidFill>
              <a:latin typeface="Lato Light" panose="020F0502020204030203" pitchFamily="34" charset="0"/>
              <a:sym typeface="Arial"/>
            </a:endParaRPr>
          </a:p>
        </p:txBody>
      </p:sp>
      <p:sp>
        <p:nvSpPr>
          <p:cNvPr id="64" name="Subtitle 2">
            <a:extLst>
              <a:ext uri="{FF2B5EF4-FFF2-40B4-BE49-F238E27FC236}">
                <a16:creationId xmlns:a16="http://schemas.microsoft.com/office/drawing/2014/main" id="{552AA71E-0E5F-A634-C853-5614D6164F0C}"/>
              </a:ext>
            </a:extLst>
          </p:cNvPr>
          <p:cNvSpPr txBox="1">
            <a:spLocks/>
          </p:cNvSpPr>
          <p:nvPr/>
        </p:nvSpPr>
        <p:spPr>
          <a:xfrm>
            <a:off x="5047323" y="3846207"/>
            <a:ext cx="1699052" cy="1065493"/>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buClr>
                <a:srgbClr val="000000"/>
              </a:buClr>
            </a:pPr>
            <a:r>
              <a:rPr lang="en-GB" sz="1100" b="1" dirty="0">
                <a:solidFill>
                  <a:srgbClr val="FFFFFF"/>
                </a:solidFill>
                <a:latin typeface="Arial" panose="020B0604020202020204" pitchFamily="34" charset="0"/>
                <a:cs typeface="Arial" panose="020B0604020202020204" pitchFamily="34" charset="0"/>
                <a:sym typeface="Arial"/>
              </a:rPr>
              <a:t>Section 15 (1)</a:t>
            </a:r>
          </a:p>
          <a:p>
            <a:pPr>
              <a:buClr>
                <a:srgbClr val="000000"/>
              </a:buClr>
            </a:pPr>
            <a:r>
              <a:rPr lang="en-GB" sz="1100" dirty="0">
                <a:solidFill>
                  <a:srgbClr val="FFFFFF"/>
                </a:solidFill>
                <a:latin typeface="Arial" panose="020B0604020202020204" pitchFamily="34" charset="0"/>
                <a:cs typeface="Arial" panose="020B0604020202020204" pitchFamily="34" charset="0"/>
                <a:sym typeface="Arial"/>
              </a:rPr>
              <a:t>“Everyone has the right to freedom of conscience, religion, thought, belief and opinion </a:t>
            </a:r>
            <a:endParaRPr lang="en-ZA" sz="1100" dirty="0">
              <a:solidFill>
                <a:srgbClr val="FFFFFF"/>
              </a:solidFill>
              <a:latin typeface="Arial" panose="020B0604020202020204" pitchFamily="34" charset="0"/>
              <a:cs typeface="Arial" panose="020B0604020202020204" pitchFamily="34" charset="0"/>
              <a:sym typeface="Arial"/>
            </a:endParaRPr>
          </a:p>
        </p:txBody>
      </p:sp>
      <p:sp>
        <p:nvSpPr>
          <p:cNvPr id="65" name="Subtitle 2">
            <a:extLst>
              <a:ext uri="{FF2B5EF4-FFF2-40B4-BE49-F238E27FC236}">
                <a16:creationId xmlns:a16="http://schemas.microsoft.com/office/drawing/2014/main" id="{7C5DF8C3-EA4D-504E-412E-2FA6CF9F02A2}"/>
              </a:ext>
            </a:extLst>
          </p:cNvPr>
          <p:cNvSpPr txBox="1">
            <a:spLocks/>
          </p:cNvSpPr>
          <p:nvPr/>
        </p:nvSpPr>
        <p:spPr>
          <a:xfrm>
            <a:off x="4599329" y="2507403"/>
            <a:ext cx="1181205" cy="701482"/>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spcBef>
                <a:spcPts val="0"/>
              </a:spcBef>
              <a:buClr>
                <a:srgbClr val="000000"/>
              </a:buClr>
            </a:pPr>
            <a:r>
              <a:rPr lang="en-US" sz="1100" b="1" dirty="0">
                <a:solidFill>
                  <a:srgbClr val="FFFFFF"/>
                </a:solidFill>
                <a:latin typeface="Arial" panose="020B0604020202020204" pitchFamily="34" charset="0"/>
                <a:ea typeface="Lato" panose="020F0502020204030203" pitchFamily="34" charset="0"/>
                <a:cs typeface="Arial" panose="020B0604020202020204" pitchFamily="34" charset="0"/>
                <a:sym typeface="Arial"/>
              </a:rPr>
              <a:t>Section 32</a:t>
            </a:r>
            <a:r>
              <a:rPr lang="en-US" sz="1100" dirty="0">
                <a:solidFill>
                  <a:srgbClr val="FFFFFF"/>
                </a:solidFill>
                <a:latin typeface="Arial" panose="020B0604020202020204" pitchFamily="34" charset="0"/>
                <a:ea typeface="Lato" panose="020F0502020204030203" pitchFamily="34" charset="0"/>
                <a:cs typeface="Arial" panose="020B0604020202020204" pitchFamily="34" charset="0"/>
                <a:sym typeface="Arial"/>
              </a:rPr>
              <a:t>: Everyone has a Right to Access to Information</a:t>
            </a:r>
          </a:p>
        </p:txBody>
      </p:sp>
      <p:sp useBgFill="1">
        <p:nvSpPr>
          <p:cNvPr id="69" name="Freeform 2">
            <a:extLst>
              <a:ext uri="{FF2B5EF4-FFF2-40B4-BE49-F238E27FC236}">
                <a16:creationId xmlns:a16="http://schemas.microsoft.com/office/drawing/2014/main" id="{D964F87C-B43A-0ECD-A85D-7E43540013A4}"/>
              </a:ext>
            </a:extLst>
          </p:cNvPr>
          <p:cNvSpPr>
            <a:spLocks noChangeArrowheads="1"/>
          </p:cNvSpPr>
          <p:nvPr/>
        </p:nvSpPr>
        <p:spPr bwMode="auto">
          <a:xfrm>
            <a:off x="2172065" y="2308274"/>
            <a:ext cx="739934" cy="1044820"/>
          </a:xfrm>
          <a:custGeom>
            <a:avLst/>
            <a:gdLst>
              <a:gd name="T0" fmla="*/ 2783 w 2784"/>
              <a:gd name="T1" fmla="*/ 3929 h 3930"/>
              <a:gd name="T2" fmla="*/ 1965 w 2784"/>
              <a:gd name="T3" fmla="*/ 3929 h 3930"/>
              <a:gd name="T4" fmla="*/ 1965 w 2784"/>
              <a:gd name="T5" fmla="*/ 3929 h 3930"/>
              <a:gd name="T6" fmla="*/ 0 w 2784"/>
              <a:gd name="T7" fmla="*/ 1965 h 3930"/>
              <a:gd name="T8" fmla="*/ 0 w 2784"/>
              <a:gd name="T9" fmla="*/ 1965 h 3930"/>
              <a:gd name="T10" fmla="*/ 1965 w 2784"/>
              <a:gd name="T11" fmla="*/ 0 h 3930"/>
              <a:gd name="T12" fmla="*/ 2783 w 2784"/>
              <a:gd name="T13" fmla="*/ 0 h 3930"/>
              <a:gd name="T14" fmla="*/ 2783 w 2784"/>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3930">
                <a:moveTo>
                  <a:pt x="2783" y="3929"/>
                </a:moveTo>
                <a:lnTo>
                  <a:pt x="1965" y="3929"/>
                </a:lnTo>
                <a:lnTo>
                  <a:pt x="1965" y="3929"/>
                </a:lnTo>
                <a:cubicBezTo>
                  <a:pt x="880" y="3929"/>
                  <a:pt x="0" y="3050"/>
                  <a:pt x="0" y="1965"/>
                </a:cubicBezTo>
                <a:lnTo>
                  <a:pt x="0" y="1965"/>
                </a:lnTo>
                <a:cubicBezTo>
                  <a:pt x="0" y="880"/>
                  <a:pt x="880" y="0"/>
                  <a:pt x="1965" y="0"/>
                </a:cubicBezTo>
                <a:lnTo>
                  <a:pt x="2783" y="0"/>
                </a:lnTo>
                <a:lnTo>
                  <a:pt x="2783" y="3929"/>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pPr>
            <a:endParaRPr lang="en-US" sz="2450" kern="0" dirty="0">
              <a:solidFill>
                <a:srgbClr val="000000"/>
              </a:solidFill>
              <a:latin typeface="Lato Light" panose="020F0502020204030203" pitchFamily="34" charset="0"/>
              <a:cs typeface="Arial"/>
              <a:sym typeface="Arial"/>
            </a:endParaRPr>
          </a:p>
        </p:txBody>
      </p:sp>
      <p:sp>
        <p:nvSpPr>
          <p:cNvPr id="70" name="Freeform 1004">
            <a:extLst>
              <a:ext uri="{FF2B5EF4-FFF2-40B4-BE49-F238E27FC236}">
                <a16:creationId xmlns:a16="http://schemas.microsoft.com/office/drawing/2014/main" id="{7E3A7997-D955-AAC0-C980-26001311ABE8}"/>
              </a:ext>
            </a:extLst>
          </p:cNvPr>
          <p:cNvSpPr>
            <a:spLocks noChangeAspect="1" noChangeArrowheads="1"/>
          </p:cNvSpPr>
          <p:nvPr/>
        </p:nvSpPr>
        <p:spPr bwMode="auto">
          <a:xfrm>
            <a:off x="2362200" y="2604666"/>
            <a:ext cx="426026" cy="426026"/>
          </a:xfrm>
          <a:custGeom>
            <a:avLst/>
            <a:gdLst>
              <a:gd name="T0" fmla="*/ 27113387 w 286976"/>
              <a:gd name="T1" fmla="*/ 32202509 h 286978"/>
              <a:gd name="T2" fmla="*/ 27113387 w 286976"/>
              <a:gd name="T3" fmla="*/ 27120173 h 286978"/>
              <a:gd name="T4" fmla="*/ 10117877 w 286976"/>
              <a:gd name="T5" fmla="*/ 28477831 h 286978"/>
              <a:gd name="T6" fmla="*/ 11353690 w 286976"/>
              <a:gd name="T7" fmla="*/ 24174369 h 286978"/>
              <a:gd name="T8" fmla="*/ 13953066 w 286976"/>
              <a:gd name="T9" fmla="*/ 25324800 h 286978"/>
              <a:gd name="T10" fmla="*/ 30699991 w 286976"/>
              <a:gd name="T11" fmla="*/ 11391325 h 286978"/>
              <a:gd name="T12" fmla="*/ 4608292 w 286976"/>
              <a:gd name="T13" fmla="*/ 8838947 h 286978"/>
              <a:gd name="T14" fmla="*/ 22149921 w 286976"/>
              <a:gd name="T15" fmla="*/ 9350217 h 286978"/>
              <a:gd name="T16" fmla="*/ 5121765 w 286976"/>
              <a:gd name="T17" fmla="*/ 9861410 h 286978"/>
              <a:gd name="T18" fmla="*/ 15133321 w 286976"/>
              <a:gd name="T19" fmla="*/ 15356925 h 286978"/>
              <a:gd name="T20" fmla="*/ 15133321 w 286976"/>
              <a:gd name="T21" fmla="*/ 16379348 h 286978"/>
              <a:gd name="T22" fmla="*/ 5121765 w 286976"/>
              <a:gd name="T23" fmla="*/ 28648565 h 286978"/>
              <a:gd name="T24" fmla="*/ 7945467 w 286976"/>
              <a:gd name="T25" fmla="*/ 29202329 h 286978"/>
              <a:gd name="T26" fmla="*/ 4608292 w 286976"/>
              <a:gd name="T27" fmla="*/ 29670991 h 286978"/>
              <a:gd name="T28" fmla="*/ 4137607 w 286976"/>
              <a:gd name="T29" fmla="*/ 9350217 h 286978"/>
              <a:gd name="T30" fmla="*/ 27163123 w 286976"/>
              <a:gd name="T31" fmla="*/ 7812055 h 286978"/>
              <a:gd name="T32" fmla="*/ 13228503 w 286976"/>
              <a:gd name="T33" fmla="*/ 24600430 h 286978"/>
              <a:gd name="T34" fmla="*/ 27163123 w 286976"/>
              <a:gd name="T35" fmla="*/ 7812055 h 286978"/>
              <a:gd name="T36" fmla="*/ 28995476 w 286976"/>
              <a:gd name="T37" fmla="*/ 6022435 h 286978"/>
              <a:gd name="T38" fmla="*/ 31424505 w 286976"/>
              <a:gd name="T39" fmla="*/ 10666965 h 286978"/>
              <a:gd name="T40" fmla="*/ 32788022 w 286976"/>
              <a:gd name="T41" fmla="*/ 9005217 h 286978"/>
              <a:gd name="T42" fmla="*/ 30188692 w 286976"/>
              <a:gd name="T43" fmla="*/ 6022435 h 286978"/>
              <a:gd name="T44" fmla="*/ 29549564 w 286976"/>
              <a:gd name="T45" fmla="*/ 4701619 h 286978"/>
              <a:gd name="T46" fmla="*/ 33256848 w 286976"/>
              <a:gd name="T47" fmla="*/ 7641463 h 286978"/>
              <a:gd name="T48" fmla="*/ 33256848 w 286976"/>
              <a:gd name="T49" fmla="*/ 10283360 h 286978"/>
              <a:gd name="T50" fmla="*/ 32319224 w 286976"/>
              <a:gd name="T51" fmla="*/ 11519130 h 286978"/>
              <a:gd name="T52" fmla="*/ 31978460 w 286976"/>
              <a:gd name="T53" fmla="*/ 12413972 h 286978"/>
              <a:gd name="T54" fmla="*/ 31424505 w 286976"/>
              <a:gd name="T55" fmla="*/ 12115704 h 286978"/>
              <a:gd name="T56" fmla="*/ 15529801 w 286976"/>
              <a:gd name="T57" fmla="*/ 28009198 h 286978"/>
              <a:gd name="T58" fmla="*/ 9350916 w 286976"/>
              <a:gd name="T59" fmla="*/ 29670855 h 286978"/>
              <a:gd name="T60" fmla="*/ 8882123 w 286976"/>
              <a:gd name="T61" fmla="*/ 29074406 h 286978"/>
              <a:gd name="T62" fmla="*/ 10714424 w 286976"/>
              <a:gd name="T63" fmla="*/ 22853415 h 286978"/>
              <a:gd name="T64" fmla="*/ 26310800 w 286976"/>
              <a:gd name="T65" fmla="*/ 6959890 h 286978"/>
              <a:gd name="T66" fmla="*/ 27035319 w 286976"/>
              <a:gd name="T67" fmla="*/ 6235391 h 286978"/>
              <a:gd name="T68" fmla="*/ 28271075 w 286976"/>
              <a:gd name="T69" fmla="*/ 5297937 h 286978"/>
              <a:gd name="T70" fmla="*/ 27364818 w 286976"/>
              <a:gd name="T71" fmla="*/ 2444843 h 286978"/>
              <a:gd name="T72" fmla="*/ 27364818 w 286976"/>
              <a:gd name="T73" fmla="*/ 3345970 h 286978"/>
              <a:gd name="T74" fmla="*/ 27364818 w 286976"/>
              <a:gd name="T75" fmla="*/ 2444843 h 286978"/>
              <a:gd name="T76" fmla="*/ 30430373 w 286976"/>
              <a:gd name="T77" fmla="*/ 2437317 h 286978"/>
              <a:gd name="T78" fmla="*/ 30430373 w 286976"/>
              <a:gd name="T79" fmla="*/ 3204481 h 286978"/>
              <a:gd name="T80" fmla="*/ 29708076 w 286976"/>
              <a:gd name="T81" fmla="*/ 3204481 h 286978"/>
              <a:gd name="T82" fmla="*/ 29708076 w 286976"/>
              <a:gd name="T83" fmla="*/ 2437317 h 286978"/>
              <a:gd name="T84" fmla="*/ 24941535 w 286976"/>
              <a:gd name="T85" fmla="*/ 2437317 h 286978"/>
              <a:gd name="T86" fmla="*/ 24941535 w 286976"/>
              <a:gd name="T87" fmla="*/ 3204481 h 286978"/>
              <a:gd name="T88" fmla="*/ 24290616 w 286976"/>
              <a:gd name="T89" fmla="*/ 3204481 h 286978"/>
              <a:gd name="T90" fmla="*/ 24290616 w 286976"/>
              <a:gd name="T91" fmla="*/ 2437317 h 286978"/>
              <a:gd name="T92" fmla="*/ 33528157 w 286976"/>
              <a:gd name="T93" fmla="*/ 0 h 286978"/>
              <a:gd name="T94" fmla="*/ 33998524 w 286976"/>
              <a:gd name="T95" fmla="*/ 5338718 h 286978"/>
              <a:gd name="T96" fmla="*/ 32972213 w 286976"/>
              <a:gd name="T97" fmla="*/ 5338718 h 286978"/>
              <a:gd name="T98" fmla="*/ 1026347 w 286976"/>
              <a:gd name="T99" fmla="*/ 1025043 h 286978"/>
              <a:gd name="T100" fmla="*/ 25231718 w 286976"/>
              <a:gd name="T101" fmla="*/ 4783577 h 286978"/>
              <a:gd name="T102" fmla="*/ 25231718 w 286976"/>
              <a:gd name="T103" fmla="*/ 5808598 h 286978"/>
              <a:gd name="T104" fmla="*/ 1026347 w 286976"/>
              <a:gd name="T105" fmla="*/ 32971259 h 286978"/>
              <a:gd name="T106" fmla="*/ 26087040 w 286976"/>
              <a:gd name="T107" fmla="*/ 26564917 h 286978"/>
              <a:gd name="T108" fmla="*/ 32972213 w 286976"/>
              <a:gd name="T109" fmla="*/ 26052464 h 286978"/>
              <a:gd name="T110" fmla="*/ 33528157 w 286976"/>
              <a:gd name="T111" fmla="*/ 13068988 h 286978"/>
              <a:gd name="T112" fmla="*/ 33998524 w 286976"/>
              <a:gd name="T113" fmla="*/ 26564917 h 286978"/>
              <a:gd name="T114" fmla="*/ 26985072 w 286976"/>
              <a:gd name="T115" fmla="*/ 33825565 h 286978"/>
              <a:gd name="T116" fmla="*/ 512900 w 286976"/>
              <a:gd name="T117" fmla="*/ 33996302 h 286978"/>
              <a:gd name="T118" fmla="*/ 0 w 286976"/>
              <a:gd name="T119" fmla="*/ 555334 h 286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6" h="286978">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rgbClr val="E8941A"/>
          </a:solidFill>
          <a:ln w="9525" cap="flat" cmpd="sng" algn="ctr">
            <a:noFill/>
            <a:prstDash val="solid"/>
          </a:ln>
          <a:effectLst>
            <a:outerShdw blurRad="40000" dist="23000" dir="5400000" rotWithShape="0">
              <a:srgbClr val="000000">
                <a:alpha val="35000"/>
              </a:srgbClr>
            </a:outerShdw>
          </a:effectLst>
        </p:spPr>
        <p:txBody>
          <a:bodyPr anchor="ctr"/>
          <a:lstStyle/>
          <a:p>
            <a:pPr>
              <a:buClr>
                <a:srgbClr val="000000"/>
              </a:buClr>
              <a:defRPr/>
            </a:pPr>
            <a:endParaRPr lang="en-US" sz="675" b="1" kern="0" dirty="0">
              <a:solidFill>
                <a:srgbClr val="FF9300"/>
              </a:solidFill>
              <a:latin typeface="Lato Light" panose="020F0502020204030203" pitchFamily="34" charset="0"/>
              <a:sym typeface="Arial"/>
            </a:endParaRPr>
          </a:p>
        </p:txBody>
      </p:sp>
      <p:sp>
        <p:nvSpPr>
          <p:cNvPr id="71" name="Subtitle 2">
            <a:extLst>
              <a:ext uri="{FF2B5EF4-FFF2-40B4-BE49-F238E27FC236}">
                <a16:creationId xmlns:a16="http://schemas.microsoft.com/office/drawing/2014/main" id="{17ADF7D2-C453-2F72-58F0-8C9BCE9EF11B}"/>
              </a:ext>
            </a:extLst>
          </p:cNvPr>
          <p:cNvSpPr txBox="1">
            <a:spLocks/>
          </p:cNvSpPr>
          <p:nvPr/>
        </p:nvSpPr>
        <p:spPr>
          <a:xfrm>
            <a:off x="2973421" y="2489631"/>
            <a:ext cx="1241403" cy="701482"/>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spcBef>
                <a:spcPts val="0"/>
              </a:spcBef>
              <a:buClr>
                <a:srgbClr val="000000"/>
              </a:buClr>
            </a:pPr>
            <a:r>
              <a:rPr lang="en-US" sz="1100" b="1" dirty="0">
                <a:solidFill>
                  <a:srgbClr val="FFFFFF"/>
                </a:solidFill>
                <a:latin typeface="Arial" panose="020B0604020202020204" pitchFamily="34" charset="0"/>
                <a:ea typeface="Lato" panose="020F0502020204030203" pitchFamily="34" charset="0"/>
                <a:cs typeface="Arial" panose="020B0604020202020204" pitchFamily="34" charset="0"/>
                <a:sym typeface="Arial"/>
              </a:rPr>
              <a:t>Section 16:</a:t>
            </a:r>
          </a:p>
          <a:p>
            <a:pPr>
              <a:lnSpc>
                <a:spcPts val="1313"/>
              </a:lnSpc>
              <a:spcBef>
                <a:spcPts val="0"/>
              </a:spcBef>
              <a:buClr>
                <a:srgbClr val="000000"/>
              </a:buClr>
            </a:pPr>
            <a:r>
              <a:rPr lang="en-US" sz="1100" dirty="0">
                <a:solidFill>
                  <a:srgbClr val="FFFFFF"/>
                </a:solidFill>
                <a:latin typeface="Arial" panose="020B0604020202020204" pitchFamily="34" charset="0"/>
                <a:ea typeface="Lato" panose="020F0502020204030203" pitchFamily="34" charset="0"/>
                <a:cs typeface="Arial" panose="020B0604020202020204" pitchFamily="34" charset="0"/>
                <a:sym typeface="Arial"/>
              </a:rPr>
              <a:t>Everyone has a right to Freedom of Expression </a:t>
            </a:r>
          </a:p>
        </p:txBody>
      </p:sp>
      <p:sp>
        <p:nvSpPr>
          <p:cNvPr id="4" name="Rectangle 3">
            <a:extLst>
              <a:ext uri="{FF2B5EF4-FFF2-40B4-BE49-F238E27FC236}">
                <a16:creationId xmlns:a16="http://schemas.microsoft.com/office/drawing/2014/main" id="{684731E3-3357-E4C7-55AF-6247CEAB6210}"/>
              </a:ext>
            </a:extLst>
          </p:cNvPr>
          <p:cNvSpPr/>
          <p:nvPr/>
        </p:nvSpPr>
        <p:spPr>
          <a:xfrm>
            <a:off x="0" y="822286"/>
            <a:ext cx="6972300" cy="423182"/>
          </a:xfrm>
          <a:prstGeom prst="rect">
            <a:avLst/>
          </a:prstGeom>
          <a:solidFill>
            <a:srgbClr val="E894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900" dirty="0"/>
          </a:p>
        </p:txBody>
      </p:sp>
      <p:sp>
        <p:nvSpPr>
          <p:cNvPr id="10" name="Rectangle 9">
            <a:extLst>
              <a:ext uri="{FF2B5EF4-FFF2-40B4-BE49-F238E27FC236}">
                <a16:creationId xmlns:a16="http://schemas.microsoft.com/office/drawing/2014/main" id="{B6902D08-3CFC-DD73-F772-0D692D6AAD2F}"/>
              </a:ext>
            </a:extLst>
          </p:cNvPr>
          <p:cNvSpPr/>
          <p:nvPr/>
        </p:nvSpPr>
        <p:spPr>
          <a:xfrm>
            <a:off x="8667609" y="849973"/>
            <a:ext cx="476391" cy="4231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900"/>
          </a:p>
        </p:txBody>
      </p:sp>
      <p:pic>
        <p:nvPicPr>
          <p:cNvPr id="11" name="Picture 10" descr="A black and white logo&#10;&#10;Description automatically generated">
            <a:extLst>
              <a:ext uri="{FF2B5EF4-FFF2-40B4-BE49-F238E27FC236}">
                <a16:creationId xmlns:a16="http://schemas.microsoft.com/office/drawing/2014/main" id="{CA7CDF7C-4B2B-E763-5149-76C6A7D862E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86600" y="857250"/>
            <a:ext cx="1466709" cy="423182"/>
          </a:xfrm>
          <a:prstGeom prst="rect">
            <a:avLst/>
          </a:prstGeom>
        </p:spPr>
      </p:pic>
      <p:sp>
        <p:nvSpPr>
          <p:cNvPr id="49" name="TextBox 49"/>
          <p:cNvSpPr txBox="1"/>
          <p:nvPr/>
        </p:nvSpPr>
        <p:spPr>
          <a:xfrm>
            <a:off x="435480" y="849973"/>
            <a:ext cx="5345054" cy="337015"/>
          </a:xfrm>
          <a:prstGeom prst="rect">
            <a:avLst/>
          </a:prstGeom>
        </p:spPr>
        <p:txBody>
          <a:bodyPr wrap="square" lIns="0" tIns="0" rIns="0" bIns="0" rtlCol="0" anchor="t">
            <a:spAutoFit/>
          </a:bodyPr>
          <a:lstStyle/>
          <a:p>
            <a:pPr>
              <a:lnSpc>
                <a:spcPts val="2808"/>
              </a:lnSpc>
            </a:pPr>
            <a:r>
              <a:rPr lang="en-US" sz="2000" kern="0" dirty="0">
                <a:latin typeface="Calibri headings"/>
                <a:sym typeface="Raleway"/>
              </a:rPr>
              <a:t>STRATEGIC OVERVIEW OF THE MDDA </a:t>
            </a:r>
            <a:endParaRPr lang="en-US" sz="2000" dirty="0">
              <a:latin typeface="Calibri headings"/>
              <a:ea typeface="Arial Bold"/>
              <a:cs typeface="Arial Bold"/>
              <a:sym typeface="Arial Bold"/>
            </a:endParaRPr>
          </a:p>
        </p:txBody>
      </p:sp>
      <p:sp useBgFill="1">
        <p:nvSpPr>
          <p:cNvPr id="53" name="Freeform 2">
            <a:extLst>
              <a:ext uri="{FF2B5EF4-FFF2-40B4-BE49-F238E27FC236}">
                <a16:creationId xmlns:a16="http://schemas.microsoft.com/office/drawing/2014/main" id="{B5BE9943-6B58-DDCB-3D36-6C284C5204EB}"/>
              </a:ext>
            </a:extLst>
          </p:cNvPr>
          <p:cNvSpPr>
            <a:spLocks noChangeArrowheads="1"/>
          </p:cNvSpPr>
          <p:nvPr/>
        </p:nvSpPr>
        <p:spPr bwMode="auto">
          <a:xfrm>
            <a:off x="4340603" y="3775726"/>
            <a:ext cx="712376" cy="1102957"/>
          </a:xfrm>
          <a:custGeom>
            <a:avLst/>
            <a:gdLst>
              <a:gd name="T0" fmla="*/ 2783 w 2784"/>
              <a:gd name="T1" fmla="*/ 3929 h 3930"/>
              <a:gd name="T2" fmla="*/ 1965 w 2784"/>
              <a:gd name="T3" fmla="*/ 3929 h 3930"/>
              <a:gd name="T4" fmla="*/ 1965 w 2784"/>
              <a:gd name="T5" fmla="*/ 3929 h 3930"/>
              <a:gd name="T6" fmla="*/ 0 w 2784"/>
              <a:gd name="T7" fmla="*/ 1965 h 3930"/>
              <a:gd name="T8" fmla="*/ 0 w 2784"/>
              <a:gd name="T9" fmla="*/ 1965 h 3930"/>
              <a:gd name="T10" fmla="*/ 1965 w 2784"/>
              <a:gd name="T11" fmla="*/ 0 h 3930"/>
              <a:gd name="T12" fmla="*/ 2783 w 2784"/>
              <a:gd name="T13" fmla="*/ 0 h 3930"/>
              <a:gd name="T14" fmla="*/ 2783 w 2784"/>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3930">
                <a:moveTo>
                  <a:pt x="2783" y="3929"/>
                </a:moveTo>
                <a:lnTo>
                  <a:pt x="1965" y="3929"/>
                </a:lnTo>
                <a:lnTo>
                  <a:pt x="1965" y="3929"/>
                </a:lnTo>
                <a:cubicBezTo>
                  <a:pt x="880" y="3929"/>
                  <a:pt x="0" y="3050"/>
                  <a:pt x="0" y="1965"/>
                </a:cubicBezTo>
                <a:lnTo>
                  <a:pt x="0" y="1965"/>
                </a:lnTo>
                <a:cubicBezTo>
                  <a:pt x="0" y="880"/>
                  <a:pt x="880" y="0"/>
                  <a:pt x="1965" y="0"/>
                </a:cubicBezTo>
                <a:lnTo>
                  <a:pt x="2783" y="0"/>
                </a:lnTo>
                <a:lnTo>
                  <a:pt x="2783" y="3929"/>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pPr>
            <a:endParaRPr lang="en-US" sz="2450" kern="0" dirty="0">
              <a:solidFill>
                <a:srgbClr val="000000"/>
              </a:solidFill>
              <a:latin typeface="Lato Light" panose="020F0502020204030203" pitchFamily="34" charset="0"/>
              <a:cs typeface="Arial"/>
              <a:sym typeface="Arial"/>
            </a:endParaRPr>
          </a:p>
        </p:txBody>
      </p:sp>
      <p:sp>
        <p:nvSpPr>
          <p:cNvPr id="62" name="Freeform 970">
            <a:extLst>
              <a:ext uri="{FF2B5EF4-FFF2-40B4-BE49-F238E27FC236}">
                <a16:creationId xmlns:a16="http://schemas.microsoft.com/office/drawing/2014/main" id="{C2BAC084-E626-34B2-BAA2-B9073517863C}"/>
              </a:ext>
            </a:extLst>
          </p:cNvPr>
          <p:cNvSpPr>
            <a:spLocks noChangeAspect="1" noChangeArrowheads="1"/>
          </p:cNvSpPr>
          <p:nvPr/>
        </p:nvSpPr>
        <p:spPr bwMode="auto">
          <a:xfrm>
            <a:off x="4509592" y="4069065"/>
            <a:ext cx="397451" cy="435118"/>
          </a:xfrm>
          <a:custGeom>
            <a:avLst/>
            <a:gdLst>
              <a:gd name="T0" fmla="*/ 12516314 w 267928"/>
              <a:gd name="T1" fmla="*/ 32134122 h 293327"/>
              <a:gd name="T2" fmla="*/ 17554108 w 267928"/>
              <a:gd name="T3" fmla="*/ 33494188 h 293327"/>
              <a:gd name="T4" fmla="*/ 19162737 w 267928"/>
              <a:gd name="T5" fmla="*/ 31751577 h 293327"/>
              <a:gd name="T6" fmla="*/ 10949878 w 267928"/>
              <a:gd name="T7" fmla="*/ 28308523 h 293327"/>
              <a:gd name="T8" fmla="*/ 11500336 w 267928"/>
              <a:gd name="T9" fmla="*/ 30688936 h 293327"/>
              <a:gd name="T10" fmla="*/ 20686674 w 267928"/>
              <a:gd name="T11" fmla="*/ 30178702 h 293327"/>
              <a:gd name="T12" fmla="*/ 10949878 w 267928"/>
              <a:gd name="T13" fmla="*/ 28308523 h 293327"/>
              <a:gd name="T14" fmla="*/ 25766886 w 267928"/>
              <a:gd name="T15" fmla="*/ 12555330 h 293327"/>
              <a:gd name="T16" fmla="*/ 16078964 w 267928"/>
              <a:gd name="T17" fmla="*/ 22979059 h 293327"/>
              <a:gd name="T18" fmla="*/ 15359810 w 267928"/>
              <a:gd name="T19" fmla="*/ 22979059 h 293327"/>
              <a:gd name="T20" fmla="*/ 11213848 w 267928"/>
              <a:gd name="T21" fmla="*/ 18148699 h 293327"/>
              <a:gd name="T22" fmla="*/ 15698306 w 267928"/>
              <a:gd name="T23" fmla="*/ 21877339 h 293327"/>
              <a:gd name="T24" fmla="*/ 15739489 w 267928"/>
              <a:gd name="T25" fmla="*/ 8790036 h 293327"/>
              <a:gd name="T26" fmla="*/ 15739489 w 267928"/>
              <a:gd name="T27" fmla="*/ 9845840 h 293327"/>
              <a:gd name="T28" fmla="*/ 9387153 w 267928"/>
              <a:gd name="T29" fmla="*/ 15293819 h 293327"/>
              <a:gd name="T30" fmla="*/ 8924544 w 267928"/>
              <a:gd name="T31" fmla="*/ 14744703 h 293327"/>
              <a:gd name="T32" fmla="*/ 15860575 w 267928"/>
              <a:gd name="T33" fmla="*/ 5610795 h 293327"/>
              <a:gd name="T34" fmla="*/ 23988593 w 267928"/>
              <a:gd name="T35" fmla="*/ 10456421 h 293327"/>
              <a:gd name="T36" fmla="*/ 15860575 w 267928"/>
              <a:gd name="T37" fmla="*/ 6673371 h 293327"/>
              <a:gd name="T38" fmla="*/ 9256617 w 267928"/>
              <a:gd name="T39" fmla="*/ 22272825 h 293327"/>
              <a:gd name="T40" fmla="*/ 10949878 w 267928"/>
              <a:gd name="T41" fmla="*/ 27245891 h 293327"/>
              <a:gd name="T42" fmla="*/ 20686674 w 267928"/>
              <a:gd name="T43" fmla="*/ 26310907 h 293327"/>
              <a:gd name="T44" fmla="*/ 24962347 w 267928"/>
              <a:gd name="T45" fmla="*/ 17342138 h 293327"/>
              <a:gd name="T46" fmla="*/ 25978240 w 267928"/>
              <a:gd name="T47" fmla="*/ 17469573 h 293327"/>
              <a:gd name="T48" fmla="*/ 21744860 w 267928"/>
              <a:gd name="T49" fmla="*/ 26310907 h 293327"/>
              <a:gd name="T50" fmla="*/ 20178792 w 267928"/>
              <a:gd name="T51" fmla="*/ 31751577 h 293327"/>
              <a:gd name="T52" fmla="*/ 20136332 w 267928"/>
              <a:gd name="T53" fmla="*/ 32134122 h 293327"/>
              <a:gd name="T54" fmla="*/ 14082692 w 267928"/>
              <a:gd name="T55" fmla="*/ 34556757 h 293327"/>
              <a:gd name="T56" fmla="*/ 11500336 w 267928"/>
              <a:gd name="T57" fmla="*/ 31751577 h 293327"/>
              <a:gd name="T58" fmla="*/ 9891715 w 267928"/>
              <a:gd name="T59" fmla="*/ 26268204 h 293327"/>
              <a:gd name="T60" fmla="*/ 5615998 w 267928"/>
              <a:gd name="T61" fmla="*/ 15854551 h 293327"/>
              <a:gd name="T62" fmla="*/ 15797206 w 267928"/>
              <a:gd name="T63" fmla="*/ 0 h 293327"/>
              <a:gd name="T64" fmla="*/ 24775751 w 267928"/>
              <a:gd name="T65" fmla="*/ 28729787 h 293327"/>
              <a:gd name="T66" fmla="*/ 24182765 w 267928"/>
              <a:gd name="T67" fmla="*/ 27925896 h 293327"/>
              <a:gd name="T68" fmla="*/ 15797206 w 267928"/>
              <a:gd name="T69" fmla="*/ 1015758 h 293327"/>
              <a:gd name="T70" fmla="*/ 1058748 w 267928"/>
              <a:gd name="T71" fmla="*/ 30506849 h 293327"/>
              <a:gd name="T72" fmla="*/ 7453905 w 267928"/>
              <a:gd name="T73" fmla="*/ 31056833 h 293327"/>
              <a:gd name="T74" fmla="*/ 550429 w 267928"/>
              <a:gd name="T75" fmla="*/ 31564726 h 293327"/>
              <a:gd name="T76" fmla="*/ 0 w 267928"/>
              <a:gd name="T77" fmla="*/ 15782245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rgbClr val="E8941A"/>
          </a:solidFill>
          <a:ln>
            <a:solidFill>
              <a:srgbClr val="E8941A"/>
            </a:solidFill>
          </a:ln>
        </p:spPr>
        <p:style>
          <a:lnRef idx="1">
            <a:schemeClr val="accent1"/>
          </a:lnRef>
          <a:fillRef idx="2">
            <a:schemeClr val="accent1"/>
          </a:fillRef>
          <a:effectRef idx="1">
            <a:schemeClr val="accent1"/>
          </a:effectRef>
          <a:fontRef idx="minor">
            <a:schemeClr val="dk1"/>
          </a:fontRef>
        </p:style>
        <p:txBody>
          <a:bodyPr anchor="ctr"/>
          <a:lstStyle/>
          <a:p>
            <a:pPr>
              <a:buClr>
                <a:srgbClr val="000000"/>
              </a:buClr>
            </a:pPr>
            <a:endParaRPr lang="en-US" sz="675" kern="0" dirty="0">
              <a:solidFill>
                <a:srgbClr val="1A9988"/>
              </a:solidFill>
              <a:latin typeface="Lato Light" panose="020F0502020204030203" pitchFamily="34" charset="0"/>
              <a:sym typeface="Arial"/>
            </a:endParaRPr>
          </a:p>
        </p:txBody>
      </p:sp>
    </p:spTree>
    <p:extLst>
      <p:ext uri="{BB962C8B-B14F-4D97-AF65-F5344CB8AC3E}">
        <p14:creationId xmlns:p14="http://schemas.microsoft.com/office/powerpoint/2010/main" val="374771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AD129AE9-E733-2B68-8F36-AB27A5355DCF}"/>
              </a:ext>
            </a:extLst>
          </p:cNvPr>
          <p:cNvSpPr txBox="1"/>
          <p:nvPr/>
        </p:nvSpPr>
        <p:spPr>
          <a:xfrm>
            <a:off x="8830496" y="5753100"/>
            <a:ext cx="263214" cy="276999"/>
          </a:xfrm>
          <a:prstGeom prst="rect">
            <a:avLst/>
          </a:prstGeom>
          <a:noFill/>
        </p:spPr>
        <p:txBody>
          <a:bodyPr wrap="none" rtlCol="0">
            <a:spAutoFit/>
          </a:bodyPr>
          <a:lstStyle/>
          <a:p>
            <a:r>
              <a:rPr lang="en-ZA" sz="1200" b="1" dirty="0"/>
              <a:t>5</a:t>
            </a:r>
            <a:endParaRPr lang="en-ZA" sz="1400" b="1" dirty="0"/>
          </a:p>
        </p:txBody>
      </p:sp>
      <p:sp>
        <p:nvSpPr>
          <p:cNvPr id="53" name="Rectangle 52">
            <a:extLst>
              <a:ext uri="{FF2B5EF4-FFF2-40B4-BE49-F238E27FC236}">
                <a16:creationId xmlns:a16="http://schemas.microsoft.com/office/drawing/2014/main" id="{F2F6F097-E603-FA35-6E10-809B5BABE07C}"/>
              </a:ext>
            </a:extLst>
          </p:cNvPr>
          <p:cNvSpPr/>
          <p:nvPr/>
        </p:nvSpPr>
        <p:spPr>
          <a:xfrm>
            <a:off x="0" y="857250"/>
            <a:ext cx="6972300" cy="423182"/>
          </a:xfrm>
          <a:prstGeom prst="rect">
            <a:avLst/>
          </a:prstGeom>
          <a:solidFill>
            <a:srgbClr val="E894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900" dirty="0">
              <a:solidFill>
                <a:schemeClr val="tx1"/>
              </a:solidFill>
            </a:endParaRPr>
          </a:p>
        </p:txBody>
      </p:sp>
      <p:sp>
        <p:nvSpPr>
          <p:cNvPr id="54" name="Rectangle 53">
            <a:extLst>
              <a:ext uri="{FF2B5EF4-FFF2-40B4-BE49-F238E27FC236}">
                <a16:creationId xmlns:a16="http://schemas.microsoft.com/office/drawing/2014/main" id="{7A3141FC-868B-E4AD-81FF-8518578C0497}"/>
              </a:ext>
            </a:extLst>
          </p:cNvPr>
          <p:cNvSpPr/>
          <p:nvPr/>
        </p:nvSpPr>
        <p:spPr>
          <a:xfrm>
            <a:off x="8667609" y="849973"/>
            <a:ext cx="476391" cy="4231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900"/>
          </a:p>
        </p:txBody>
      </p:sp>
      <p:pic>
        <p:nvPicPr>
          <p:cNvPr id="56" name="Picture 55" descr="A black and white logo&#10;&#10;Description automatically generated">
            <a:extLst>
              <a:ext uri="{FF2B5EF4-FFF2-40B4-BE49-F238E27FC236}">
                <a16:creationId xmlns:a16="http://schemas.microsoft.com/office/drawing/2014/main" id="{E449D00E-EF87-776F-0C05-29D0201E007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86600" y="857250"/>
            <a:ext cx="1466709" cy="423182"/>
          </a:xfrm>
          <a:prstGeom prst="rect">
            <a:avLst/>
          </a:prstGeom>
        </p:spPr>
      </p:pic>
      <p:sp>
        <p:nvSpPr>
          <p:cNvPr id="49" name="TextBox 49"/>
          <p:cNvSpPr txBox="1"/>
          <p:nvPr/>
        </p:nvSpPr>
        <p:spPr>
          <a:xfrm>
            <a:off x="396204" y="849973"/>
            <a:ext cx="5316657" cy="364074"/>
          </a:xfrm>
          <a:prstGeom prst="rect">
            <a:avLst/>
          </a:prstGeom>
        </p:spPr>
        <p:txBody>
          <a:bodyPr lIns="0" tIns="0" rIns="0" bIns="0" rtlCol="0" anchor="t">
            <a:spAutoFit/>
          </a:bodyPr>
          <a:lstStyle/>
          <a:p>
            <a:pPr>
              <a:lnSpc>
                <a:spcPts val="2808"/>
              </a:lnSpc>
            </a:pPr>
            <a:r>
              <a:rPr lang="en-US" sz="2800" dirty="0">
                <a:latin typeface="Calibri headings"/>
                <a:ea typeface="Arial Bold"/>
                <a:cs typeface="Arial" panose="020B0604020202020204" pitchFamily="34" charset="0"/>
                <a:sym typeface="Arial Bold"/>
              </a:rPr>
              <a:t>MDDA MANDATE</a:t>
            </a:r>
          </a:p>
        </p:txBody>
      </p:sp>
      <p:sp>
        <p:nvSpPr>
          <p:cNvPr id="194" name="Oval 193">
            <a:extLst>
              <a:ext uri="{FF2B5EF4-FFF2-40B4-BE49-F238E27FC236}">
                <a16:creationId xmlns:a16="http://schemas.microsoft.com/office/drawing/2014/main" id="{5DD37F7B-2D1F-12C0-227F-CC6AD62ADCAC}"/>
              </a:ext>
            </a:extLst>
          </p:cNvPr>
          <p:cNvSpPr/>
          <p:nvPr/>
        </p:nvSpPr>
        <p:spPr>
          <a:xfrm>
            <a:off x="3738357" y="2752615"/>
            <a:ext cx="1646700" cy="1646699"/>
          </a:xfrm>
          <a:prstGeom prst="ellipse">
            <a:avLst/>
          </a:prstGeom>
          <a:solidFill>
            <a:sysClr val="window" lastClr="FFFFFF">
              <a:lumMod val="95000"/>
            </a:sysClr>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Raleway"/>
            </a:endParaRPr>
          </a:p>
        </p:txBody>
      </p:sp>
      <p:grpSp>
        <p:nvGrpSpPr>
          <p:cNvPr id="195" name="Group 194">
            <a:extLst>
              <a:ext uri="{FF2B5EF4-FFF2-40B4-BE49-F238E27FC236}">
                <a16:creationId xmlns:a16="http://schemas.microsoft.com/office/drawing/2014/main" id="{494711EC-85DD-024B-8DC4-EEEFFC43703F}"/>
              </a:ext>
            </a:extLst>
          </p:cNvPr>
          <p:cNvGrpSpPr/>
          <p:nvPr/>
        </p:nvGrpSpPr>
        <p:grpSpPr>
          <a:xfrm>
            <a:off x="3258585" y="2285540"/>
            <a:ext cx="2606246" cy="2608663"/>
            <a:chOff x="3863976" y="1878013"/>
            <a:chExt cx="3421063" cy="3424237"/>
          </a:xfrm>
        </p:grpSpPr>
        <p:sp>
          <p:nvSpPr>
            <p:cNvPr id="196" name="Freeform 5">
              <a:extLst>
                <a:ext uri="{FF2B5EF4-FFF2-40B4-BE49-F238E27FC236}">
                  <a16:creationId xmlns:a16="http://schemas.microsoft.com/office/drawing/2014/main" id="{3A22B2C8-36DF-638F-901C-84C7E3BA3224}"/>
                </a:ext>
              </a:extLst>
            </p:cNvPr>
            <p:cNvSpPr>
              <a:spLocks/>
            </p:cNvSpPr>
            <p:nvPr/>
          </p:nvSpPr>
          <p:spPr bwMode="auto">
            <a:xfrm>
              <a:off x="3863976" y="3589338"/>
              <a:ext cx="1012825" cy="1484313"/>
            </a:xfrm>
            <a:custGeom>
              <a:avLst/>
              <a:gdLst>
                <a:gd name="T0" fmla="*/ 124 w 394"/>
                <a:gd name="T1" fmla="*/ 0 h 576"/>
                <a:gd name="T2" fmla="*/ 0 w 394"/>
                <a:gd name="T3" fmla="*/ 0 h 576"/>
                <a:gd name="T4" fmla="*/ 333 w 394"/>
                <a:gd name="T5" fmla="*/ 576 h 576"/>
                <a:gd name="T6" fmla="*/ 394 w 394"/>
                <a:gd name="T7" fmla="*/ 468 h 576"/>
                <a:gd name="T8" fmla="*/ 124 w 394"/>
                <a:gd name="T9" fmla="*/ 0 h 576"/>
              </a:gdLst>
              <a:ahLst/>
              <a:cxnLst>
                <a:cxn ang="0">
                  <a:pos x="T0" y="T1"/>
                </a:cxn>
                <a:cxn ang="0">
                  <a:pos x="T2" y="T3"/>
                </a:cxn>
                <a:cxn ang="0">
                  <a:pos x="T4" y="T5"/>
                </a:cxn>
                <a:cxn ang="0">
                  <a:pos x="T6" y="T7"/>
                </a:cxn>
                <a:cxn ang="0">
                  <a:pos x="T8" y="T9"/>
                </a:cxn>
              </a:cxnLst>
              <a:rect l="0" t="0" r="r" b="b"/>
              <a:pathLst>
                <a:path w="394" h="576">
                  <a:moveTo>
                    <a:pt x="124" y="0"/>
                  </a:moveTo>
                  <a:cubicBezTo>
                    <a:pt x="0" y="0"/>
                    <a:pt x="0" y="0"/>
                    <a:pt x="0" y="0"/>
                  </a:cubicBezTo>
                  <a:cubicBezTo>
                    <a:pt x="0" y="246"/>
                    <a:pt x="134" y="461"/>
                    <a:pt x="333" y="576"/>
                  </a:cubicBezTo>
                  <a:cubicBezTo>
                    <a:pt x="394" y="468"/>
                    <a:pt x="394" y="468"/>
                    <a:pt x="394" y="468"/>
                  </a:cubicBezTo>
                  <a:cubicBezTo>
                    <a:pt x="233" y="374"/>
                    <a:pt x="124" y="200"/>
                    <a:pt x="124" y="0"/>
                  </a:cubicBezTo>
                  <a:close/>
                </a:path>
              </a:pathLst>
            </a:custGeom>
            <a:solidFill>
              <a:srgbClr val="E8941A"/>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197" name="Freeform 6">
              <a:extLst>
                <a:ext uri="{FF2B5EF4-FFF2-40B4-BE49-F238E27FC236}">
                  <a16:creationId xmlns:a16="http://schemas.microsoft.com/office/drawing/2014/main" id="{C88FF51B-3273-00BB-7E62-300723E713A2}"/>
                </a:ext>
              </a:extLst>
            </p:cNvPr>
            <p:cNvSpPr>
              <a:spLocks/>
            </p:cNvSpPr>
            <p:nvPr/>
          </p:nvSpPr>
          <p:spPr bwMode="auto">
            <a:xfrm>
              <a:off x="6256338" y="3589338"/>
              <a:ext cx="1028700" cy="1492250"/>
            </a:xfrm>
            <a:custGeom>
              <a:avLst/>
              <a:gdLst>
                <a:gd name="T0" fmla="*/ 400 w 400"/>
                <a:gd name="T1" fmla="*/ 0 h 579"/>
                <a:gd name="T2" fmla="*/ 275 w 400"/>
                <a:gd name="T3" fmla="*/ 0 h 579"/>
                <a:gd name="T4" fmla="*/ 0 w 400"/>
                <a:gd name="T5" fmla="*/ 471 h 579"/>
                <a:gd name="T6" fmla="*/ 62 w 400"/>
                <a:gd name="T7" fmla="*/ 579 h 579"/>
                <a:gd name="T8" fmla="*/ 400 w 400"/>
                <a:gd name="T9" fmla="*/ 0 h 579"/>
              </a:gdLst>
              <a:ahLst/>
              <a:cxnLst>
                <a:cxn ang="0">
                  <a:pos x="T0" y="T1"/>
                </a:cxn>
                <a:cxn ang="0">
                  <a:pos x="T2" y="T3"/>
                </a:cxn>
                <a:cxn ang="0">
                  <a:pos x="T4" y="T5"/>
                </a:cxn>
                <a:cxn ang="0">
                  <a:pos x="T6" y="T7"/>
                </a:cxn>
                <a:cxn ang="0">
                  <a:pos x="T8" y="T9"/>
                </a:cxn>
              </a:cxnLst>
              <a:rect l="0" t="0" r="r" b="b"/>
              <a:pathLst>
                <a:path w="400" h="579">
                  <a:moveTo>
                    <a:pt x="400" y="0"/>
                  </a:moveTo>
                  <a:cubicBezTo>
                    <a:pt x="275" y="0"/>
                    <a:pt x="275" y="0"/>
                    <a:pt x="275" y="0"/>
                  </a:cubicBezTo>
                  <a:cubicBezTo>
                    <a:pt x="275" y="202"/>
                    <a:pt x="164" y="378"/>
                    <a:pt x="0" y="471"/>
                  </a:cubicBezTo>
                  <a:cubicBezTo>
                    <a:pt x="62" y="579"/>
                    <a:pt x="62" y="579"/>
                    <a:pt x="62" y="579"/>
                  </a:cubicBezTo>
                  <a:cubicBezTo>
                    <a:pt x="263" y="464"/>
                    <a:pt x="400" y="248"/>
                    <a:pt x="400" y="0"/>
                  </a:cubicBezTo>
                  <a:close/>
                </a:path>
              </a:pathLst>
            </a:custGeom>
            <a:solidFill>
              <a:srgbClr val="E8941A"/>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latin typeface="Raleway"/>
              </a:endParaRPr>
            </a:p>
          </p:txBody>
        </p:sp>
        <p:sp>
          <p:nvSpPr>
            <p:cNvPr id="198" name="Freeform 7">
              <a:extLst>
                <a:ext uri="{FF2B5EF4-FFF2-40B4-BE49-F238E27FC236}">
                  <a16:creationId xmlns:a16="http://schemas.microsoft.com/office/drawing/2014/main" id="{60AC424D-BA9D-007B-A231-29FA1053A778}"/>
                </a:ext>
              </a:extLst>
            </p:cNvPr>
            <p:cNvSpPr>
              <a:spLocks/>
            </p:cNvSpPr>
            <p:nvPr/>
          </p:nvSpPr>
          <p:spPr bwMode="auto">
            <a:xfrm>
              <a:off x="6251576" y="2097088"/>
              <a:ext cx="1033463" cy="1492250"/>
            </a:xfrm>
            <a:custGeom>
              <a:avLst/>
              <a:gdLst>
                <a:gd name="T0" fmla="*/ 277 w 402"/>
                <a:gd name="T1" fmla="*/ 580 h 580"/>
                <a:gd name="T2" fmla="*/ 402 w 402"/>
                <a:gd name="T3" fmla="*/ 580 h 580"/>
                <a:gd name="T4" fmla="*/ 61 w 402"/>
                <a:gd name="T5" fmla="*/ 0 h 580"/>
                <a:gd name="T6" fmla="*/ 0 w 402"/>
                <a:gd name="T7" fmla="*/ 108 h 580"/>
                <a:gd name="T8" fmla="*/ 277 w 402"/>
                <a:gd name="T9" fmla="*/ 580 h 580"/>
              </a:gdLst>
              <a:ahLst/>
              <a:cxnLst>
                <a:cxn ang="0">
                  <a:pos x="T0" y="T1"/>
                </a:cxn>
                <a:cxn ang="0">
                  <a:pos x="T2" y="T3"/>
                </a:cxn>
                <a:cxn ang="0">
                  <a:pos x="T4" y="T5"/>
                </a:cxn>
                <a:cxn ang="0">
                  <a:pos x="T6" y="T7"/>
                </a:cxn>
                <a:cxn ang="0">
                  <a:pos x="T8" y="T9"/>
                </a:cxn>
              </a:cxnLst>
              <a:rect l="0" t="0" r="r" b="b"/>
              <a:pathLst>
                <a:path w="402" h="580">
                  <a:moveTo>
                    <a:pt x="277" y="580"/>
                  </a:moveTo>
                  <a:cubicBezTo>
                    <a:pt x="402" y="580"/>
                    <a:pt x="402" y="580"/>
                    <a:pt x="402" y="580"/>
                  </a:cubicBezTo>
                  <a:cubicBezTo>
                    <a:pt x="402" y="331"/>
                    <a:pt x="264" y="114"/>
                    <a:pt x="61" y="0"/>
                  </a:cubicBezTo>
                  <a:cubicBezTo>
                    <a:pt x="0" y="108"/>
                    <a:pt x="0" y="108"/>
                    <a:pt x="0" y="108"/>
                  </a:cubicBezTo>
                  <a:cubicBezTo>
                    <a:pt x="165" y="201"/>
                    <a:pt x="277" y="378"/>
                    <a:pt x="277" y="580"/>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latin typeface="Raleway"/>
              </a:endParaRPr>
            </a:p>
          </p:txBody>
        </p:sp>
        <p:sp>
          <p:nvSpPr>
            <p:cNvPr id="199" name="Freeform 8">
              <a:extLst>
                <a:ext uri="{FF2B5EF4-FFF2-40B4-BE49-F238E27FC236}">
                  <a16:creationId xmlns:a16="http://schemas.microsoft.com/office/drawing/2014/main" id="{620EDD88-2EB6-E4D1-AF14-428F9ECE1359}"/>
                </a:ext>
              </a:extLst>
            </p:cNvPr>
            <p:cNvSpPr>
              <a:spLocks/>
            </p:cNvSpPr>
            <p:nvPr/>
          </p:nvSpPr>
          <p:spPr bwMode="auto">
            <a:xfrm>
              <a:off x="4719638" y="4794250"/>
              <a:ext cx="1695450" cy="508000"/>
            </a:xfrm>
            <a:custGeom>
              <a:avLst/>
              <a:gdLst>
                <a:gd name="T0" fmla="*/ 332 w 659"/>
                <a:gd name="T1" fmla="*/ 72 h 197"/>
                <a:gd name="T2" fmla="*/ 61 w 659"/>
                <a:gd name="T3" fmla="*/ 0 h 197"/>
                <a:gd name="T4" fmla="*/ 0 w 659"/>
                <a:gd name="T5" fmla="*/ 108 h 197"/>
                <a:gd name="T6" fmla="*/ 332 w 659"/>
                <a:gd name="T7" fmla="*/ 197 h 197"/>
                <a:gd name="T8" fmla="*/ 659 w 659"/>
                <a:gd name="T9" fmla="*/ 111 h 197"/>
                <a:gd name="T10" fmla="*/ 597 w 659"/>
                <a:gd name="T11" fmla="*/ 3 h 197"/>
                <a:gd name="T12" fmla="*/ 332 w 659"/>
                <a:gd name="T13" fmla="*/ 72 h 197"/>
              </a:gdLst>
              <a:ahLst/>
              <a:cxnLst>
                <a:cxn ang="0">
                  <a:pos x="T0" y="T1"/>
                </a:cxn>
                <a:cxn ang="0">
                  <a:pos x="T2" y="T3"/>
                </a:cxn>
                <a:cxn ang="0">
                  <a:pos x="T4" y="T5"/>
                </a:cxn>
                <a:cxn ang="0">
                  <a:pos x="T6" y="T7"/>
                </a:cxn>
                <a:cxn ang="0">
                  <a:pos x="T8" y="T9"/>
                </a:cxn>
                <a:cxn ang="0">
                  <a:pos x="T10" y="T11"/>
                </a:cxn>
                <a:cxn ang="0">
                  <a:pos x="T12" y="T13"/>
                </a:cxn>
              </a:cxnLst>
              <a:rect l="0" t="0" r="r" b="b"/>
              <a:pathLst>
                <a:path w="659" h="197">
                  <a:moveTo>
                    <a:pt x="332" y="72"/>
                  </a:moveTo>
                  <a:cubicBezTo>
                    <a:pt x="233" y="72"/>
                    <a:pt x="141" y="46"/>
                    <a:pt x="61" y="0"/>
                  </a:cubicBezTo>
                  <a:cubicBezTo>
                    <a:pt x="0" y="108"/>
                    <a:pt x="0" y="108"/>
                    <a:pt x="0" y="108"/>
                  </a:cubicBezTo>
                  <a:cubicBezTo>
                    <a:pt x="97" y="165"/>
                    <a:pt x="211" y="197"/>
                    <a:pt x="332" y="197"/>
                  </a:cubicBezTo>
                  <a:cubicBezTo>
                    <a:pt x="450" y="197"/>
                    <a:pt x="562" y="166"/>
                    <a:pt x="659" y="111"/>
                  </a:cubicBezTo>
                  <a:cubicBezTo>
                    <a:pt x="597" y="3"/>
                    <a:pt x="597" y="3"/>
                    <a:pt x="597" y="3"/>
                  </a:cubicBezTo>
                  <a:cubicBezTo>
                    <a:pt x="518" y="47"/>
                    <a:pt x="428" y="72"/>
                    <a:pt x="332" y="7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00" name="Freeform 9">
              <a:extLst>
                <a:ext uri="{FF2B5EF4-FFF2-40B4-BE49-F238E27FC236}">
                  <a16:creationId xmlns:a16="http://schemas.microsoft.com/office/drawing/2014/main" id="{EE9CB221-24B8-2BA2-4D62-EC251C66E769}"/>
                </a:ext>
              </a:extLst>
            </p:cNvPr>
            <p:cNvSpPr>
              <a:spLocks/>
            </p:cNvSpPr>
            <p:nvPr/>
          </p:nvSpPr>
          <p:spPr bwMode="auto">
            <a:xfrm>
              <a:off x="4714876" y="1878013"/>
              <a:ext cx="1692275" cy="509588"/>
            </a:xfrm>
            <a:custGeom>
              <a:avLst/>
              <a:gdLst>
                <a:gd name="T0" fmla="*/ 334 w 658"/>
                <a:gd name="T1" fmla="*/ 125 h 198"/>
                <a:gd name="T2" fmla="*/ 597 w 658"/>
                <a:gd name="T3" fmla="*/ 193 h 198"/>
                <a:gd name="T4" fmla="*/ 658 w 658"/>
                <a:gd name="T5" fmla="*/ 85 h 198"/>
                <a:gd name="T6" fmla="*/ 334 w 658"/>
                <a:gd name="T7" fmla="*/ 0 h 198"/>
                <a:gd name="T8" fmla="*/ 0 w 658"/>
                <a:gd name="T9" fmla="*/ 90 h 198"/>
                <a:gd name="T10" fmla="*/ 62 w 658"/>
                <a:gd name="T11" fmla="*/ 198 h 198"/>
                <a:gd name="T12" fmla="*/ 334 w 658"/>
                <a:gd name="T13" fmla="*/ 125 h 198"/>
              </a:gdLst>
              <a:ahLst/>
              <a:cxnLst>
                <a:cxn ang="0">
                  <a:pos x="T0" y="T1"/>
                </a:cxn>
                <a:cxn ang="0">
                  <a:pos x="T2" y="T3"/>
                </a:cxn>
                <a:cxn ang="0">
                  <a:pos x="T4" y="T5"/>
                </a:cxn>
                <a:cxn ang="0">
                  <a:pos x="T6" y="T7"/>
                </a:cxn>
                <a:cxn ang="0">
                  <a:pos x="T8" y="T9"/>
                </a:cxn>
                <a:cxn ang="0">
                  <a:pos x="T10" y="T11"/>
                </a:cxn>
                <a:cxn ang="0">
                  <a:pos x="T12" y="T13"/>
                </a:cxn>
              </a:cxnLst>
              <a:rect l="0" t="0" r="r" b="b"/>
              <a:pathLst>
                <a:path w="658" h="198">
                  <a:moveTo>
                    <a:pt x="334" y="125"/>
                  </a:moveTo>
                  <a:cubicBezTo>
                    <a:pt x="429" y="125"/>
                    <a:pt x="519" y="150"/>
                    <a:pt x="597" y="193"/>
                  </a:cubicBezTo>
                  <a:cubicBezTo>
                    <a:pt x="658" y="85"/>
                    <a:pt x="658" y="85"/>
                    <a:pt x="658" y="85"/>
                  </a:cubicBezTo>
                  <a:cubicBezTo>
                    <a:pt x="562" y="31"/>
                    <a:pt x="452" y="0"/>
                    <a:pt x="334" y="0"/>
                  </a:cubicBezTo>
                  <a:cubicBezTo>
                    <a:pt x="212" y="0"/>
                    <a:pt x="98" y="33"/>
                    <a:pt x="0" y="90"/>
                  </a:cubicBezTo>
                  <a:cubicBezTo>
                    <a:pt x="62" y="198"/>
                    <a:pt x="62" y="198"/>
                    <a:pt x="62" y="198"/>
                  </a:cubicBezTo>
                  <a:cubicBezTo>
                    <a:pt x="142" y="152"/>
                    <a:pt x="235" y="125"/>
                    <a:pt x="334" y="125"/>
                  </a:cubicBezTo>
                  <a:close/>
                </a:path>
              </a:pathLst>
            </a:custGeom>
            <a:solidFill>
              <a:srgbClr val="E8941A"/>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latin typeface="Raleway"/>
              </a:endParaRPr>
            </a:p>
          </p:txBody>
        </p:sp>
        <p:sp>
          <p:nvSpPr>
            <p:cNvPr id="201" name="Freeform 10">
              <a:extLst>
                <a:ext uri="{FF2B5EF4-FFF2-40B4-BE49-F238E27FC236}">
                  <a16:creationId xmlns:a16="http://schemas.microsoft.com/office/drawing/2014/main" id="{0EE524C1-FEB1-C77B-95B2-0B1E1559BE26}"/>
                </a:ext>
              </a:extLst>
            </p:cNvPr>
            <p:cNvSpPr>
              <a:spLocks/>
            </p:cNvSpPr>
            <p:nvPr/>
          </p:nvSpPr>
          <p:spPr bwMode="auto">
            <a:xfrm>
              <a:off x="3863976" y="2109788"/>
              <a:ext cx="1011238" cy="1479550"/>
            </a:xfrm>
            <a:custGeom>
              <a:avLst/>
              <a:gdLst>
                <a:gd name="T0" fmla="*/ 393 w 393"/>
                <a:gd name="T1" fmla="*/ 108 h 575"/>
                <a:gd name="T2" fmla="*/ 331 w 393"/>
                <a:gd name="T3" fmla="*/ 0 h 575"/>
                <a:gd name="T4" fmla="*/ 0 w 393"/>
                <a:gd name="T5" fmla="*/ 575 h 575"/>
                <a:gd name="T6" fmla="*/ 124 w 393"/>
                <a:gd name="T7" fmla="*/ 575 h 575"/>
                <a:gd name="T8" fmla="*/ 393 w 393"/>
                <a:gd name="T9" fmla="*/ 108 h 575"/>
              </a:gdLst>
              <a:ahLst/>
              <a:cxnLst>
                <a:cxn ang="0">
                  <a:pos x="T0" y="T1"/>
                </a:cxn>
                <a:cxn ang="0">
                  <a:pos x="T2" y="T3"/>
                </a:cxn>
                <a:cxn ang="0">
                  <a:pos x="T4" y="T5"/>
                </a:cxn>
                <a:cxn ang="0">
                  <a:pos x="T6" y="T7"/>
                </a:cxn>
                <a:cxn ang="0">
                  <a:pos x="T8" y="T9"/>
                </a:cxn>
              </a:cxnLst>
              <a:rect l="0" t="0" r="r" b="b"/>
              <a:pathLst>
                <a:path w="393" h="575">
                  <a:moveTo>
                    <a:pt x="393" y="108"/>
                  </a:moveTo>
                  <a:cubicBezTo>
                    <a:pt x="331" y="0"/>
                    <a:pt x="331" y="0"/>
                    <a:pt x="331" y="0"/>
                  </a:cubicBezTo>
                  <a:cubicBezTo>
                    <a:pt x="133" y="115"/>
                    <a:pt x="0" y="330"/>
                    <a:pt x="0" y="575"/>
                  </a:cubicBezTo>
                  <a:cubicBezTo>
                    <a:pt x="124" y="575"/>
                    <a:pt x="124" y="575"/>
                    <a:pt x="124" y="575"/>
                  </a:cubicBezTo>
                  <a:cubicBezTo>
                    <a:pt x="124" y="376"/>
                    <a:pt x="233" y="202"/>
                    <a:pt x="393" y="108"/>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grpSp>
        <p:nvGrpSpPr>
          <p:cNvPr id="202" name="Group 201">
            <a:extLst>
              <a:ext uri="{FF2B5EF4-FFF2-40B4-BE49-F238E27FC236}">
                <a16:creationId xmlns:a16="http://schemas.microsoft.com/office/drawing/2014/main" id="{32F3E14F-D853-38C0-5B96-AE2698C3D07F}"/>
              </a:ext>
            </a:extLst>
          </p:cNvPr>
          <p:cNvGrpSpPr/>
          <p:nvPr/>
        </p:nvGrpSpPr>
        <p:grpSpPr>
          <a:xfrm>
            <a:off x="4832755" y="1805767"/>
            <a:ext cx="1125947" cy="639770"/>
            <a:chOff x="6461126" y="1506538"/>
            <a:chExt cx="1477963" cy="839788"/>
          </a:xfrm>
          <a:solidFill>
            <a:srgbClr val="E8941A"/>
          </a:solidFill>
        </p:grpSpPr>
        <p:sp>
          <p:nvSpPr>
            <p:cNvPr id="203" name="Freeform 12">
              <a:extLst>
                <a:ext uri="{FF2B5EF4-FFF2-40B4-BE49-F238E27FC236}">
                  <a16:creationId xmlns:a16="http://schemas.microsoft.com/office/drawing/2014/main" id="{9F8640E9-97A3-E6A8-98A9-30A49C1B6749}"/>
                </a:ext>
              </a:extLst>
            </p:cNvPr>
            <p:cNvSpPr>
              <a:spLocks/>
            </p:cNvSpPr>
            <p:nvPr/>
          </p:nvSpPr>
          <p:spPr bwMode="auto">
            <a:xfrm>
              <a:off x="6461126" y="2201863"/>
              <a:ext cx="147638" cy="144463"/>
            </a:xfrm>
            <a:custGeom>
              <a:avLst/>
              <a:gdLst>
                <a:gd name="T0" fmla="*/ 56 w 57"/>
                <a:gd name="T1" fmla="*/ 25 h 56"/>
                <a:gd name="T2" fmla="*/ 31 w 57"/>
                <a:gd name="T3" fmla="*/ 55 h 56"/>
                <a:gd name="T4" fmla="*/ 2 w 57"/>
                <a:gd name="T5" fmla="*/ 31 h 56"/>
                <a:gd name="T6" fmla="*/ 26 w 57"/>
                <a:gd name="T7" fmla="*/ 1 h 56"/>
                <a:gd name="T8" fmla="*/ 56 w 57"/>
                <a:gd name="T9" fmla="*/ 25 h 56"/>
              </a:gdLst>
              <a:ahLst/>
              <a:cxnLst>
                <a:cxn ang="0">
                  <a:pos x="T0" y="T1"/>
                </a:cxn>
                <a:cxn ang="0">
                  <a:pos x="T2" y="T3"/>
                </a:cxn>
                <a:cxn ang="0">
                  <a:pos x="T4" y="T5"/>
                </a:cxn>
                <a:cxn ang="0">
                  <a:pos x="T6" y="T7"/>
                </a:cxn>
                <a:cxn ang="0">
                  <a:pos x="T8" y="T9"/>
                </a:cxn>
              </a:cxnLst>
              <a:rect l="0" t="0" r="r" b="b"/>
              <a:pathLst>
                <a:path w="57" h="56">
                  <a:moveTo>
                    <a:pt x="56" y="25"/>
                  </a:moveTo>
                  <a:cubicBezTo>
                    <a:pt x="57" y="40"/>
                    <a:pt x="46" y="53"/>
                    <a:pt x="31" y="55"/>
                  </a:cubicBezTo>
                  <a:cubicBezTo>
                    <a:pt x="16" y="56"/>
                    <a:pt x="3" y="45"/>
                    <a:pt x="2" y="31"/>
                  </a:cubicBezTo>
                  <a:cubicBezTo>
                    <a:pt x="0" y="16"/>
                    <a:pt x="11" y="3"/>
                    <a:pt x="26" y="1"/>
                  </a:cubicBezTo>
                  <a:cubicBezTo>
                    <a:pt x="41" y="0"/>
                    <a:pt x="54" y="10"/>
                    <a:pt x="5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04" name="Freeform 17">
              <a:extLst>
                <a:ext uri="{FF2B5EF4-FFF2-40B4-BE49-F238E27FC236}">
                  <a16:creationId xmlns:a16="http://schemas.microsoft.com/office/drawing/2014/main" id="{F17BB51E-DEC5-47D6-9F43-12BBDAE5D988}"/>
                </a:ext>
              </a:extLst>
            </p:cNvPr>
            <p:cNvSpPr>
              <a:spLocks noEditPoints="1"/>
            </p:cNvSpPr>
            <p:nvPr/>
          </p:nvSpPr>
          <p:spPr bwMode="auto">
            <a:xfrm>
              <a:off x="6518276" y="1506538"/>
              <a:ext cx="1420813" cy="774700"/>
            </a:xfrm>
            <a:custGeom>
              <a:avLst/>
              <a:gdLst>
                <a:gd name="T0" fmla="*/ 551 w 552"/>
                <a:gd name="T1" fmla="*/ 104 h 301"/>
                <a:gd name="T2" fmla="*/ 514 w 552"/>
                <a:gd name="T3" fmla="*/ 48 h 301"/>
                <a:gd name="T4" fmla="*/ 505 w 552"/>
                <a:gd name="T5" fmla="*/ 46 h 301"/>
                <a:gd name="T6" fmla="*/ 503 w 552"/>
                <a:gd name="T7" fmla="*/ 55 h 301"/>
                <a:gd name="T8" fmla="*/ 525 w 552"/>
                <a:gd name="T9" fmla="*/ 90 h 301"/>
                <a:gd name="T10" fmla="*/ 0 w 552"/>
                <a:gd name="T11" fmla="*/ 293 h 301"/>
                <a:gd name="T12" fmla="*/ 11 w 552"/>
                <a:gd name="T13" fmla="*/ 301 h 301"/>
                <a:gd name="T14" fmla="*/ 530 w 552"/>
                <a:gd name="T15" fmla="*/ 105 h 301"/>
                <a:gd name="T16" fmla="*/ 488 w 552"/>
                <a:gd name="T17" fmla="*/ 114 h 301"/>
                <a:gd name="T18" fmla="*/ 483 w 552"/>
                <a:gd name="T19" fmla="*/ 122 h 301"/>
                <a:gd name="T20" fmla="*/ 489 w 552"/>
                <a:gd name="T21" fmla="*/ 127 h 301"/>
                <a:gd name="T22" fmla="*/ 491 w 552"/>
                <a:gd name="T23" fmla="*/ 127 h 301"/>
                <a:gd name="T24" fmla="*/ 547 w 552"/>
                <a:gd name="T25" fmla="*/ 115 h 301"/>
                <a:gd name="T26" fmla="*/ 551 w 552"/>
                <a:gd name="T27" fmla="*/ 111 h 301"/>
                <a:gd name="T28" fmla="*/ 551 w 552"/>
                <a:gd name="T29" fmla="*/ 104 h 301"/>
                <a:gd name="T30" fmla="*/ 534 w 552"/>
                <a:gd name="T31" fmla="*/ 104 h 301"/>
                <a:gd name="T32" fmla="*/ 534 w 552"/>
                <a:gd name="T33" fmla="*/ 103 h 301"/>
                <a:gd name="T34" fmla="*/ 534 w 552"/>
                <a:gd name="T35"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2" h="301">
                  <a:moveTo>
                    <a:pt x="551" y="104"/>
                  </a:moveTo>
                  <a:cubicBezTo>
                    <a:pt x="514" y="48"/>
                    <a:pt x="514" y="48"/>
                    <a:pt x="514" y="48"/>
                  </a:cubicBezTo>
                  <a:cubicBezTo>
                    <a:pt x="512" y="45"/>
                    <a:pt x="508" y="44"/>
                    <a:pt x="505" y="46"/>
                  </a:cubicBezTo>
                  <a:cubicBezTo>
                    <a:pt x="502" y="48"/>
                    <a:pt x="501" y="52"/>
                    <a:pt x="503" y="55"/>
                  </a:cubicBezTo>
                  <a:cubicBezTo>
                    <a:pt x="525" y="90"/>
                    <a:pt x="525" y="90"/>
                    <a:pt x="525" y="90"/>
                  </a:cubicBezTo>
                  <a:cubicBezTo>
                    <a:pt x="199" y="0"/>
                    <a:pt x="2" y="290"/>
                    <a:pt x="0" y="293"/>
                  </a:cubicBezTo>
                  <a:cubicBezTo>
                    <a:pt x="11" y="301"/>
                    <a:pt x="11" y="301"/>
                    <a:pt x="11" y="301"/>
                  </a:cubicBezTo>
                  <a:cubicBezTo>
                    <a:pt x="13" y="298"/>
                    <a:pt x="209" y="10"/>
                    <a:pt x="530" y="105"/>
                  </a:cubicBezTo>
                  <a:cubicBezTo>
                    <a:pt x="488" y="114"/>
                    <a:pt x="488" y="114"/>
                    <a:pt x="488" y="114"/>
                  </a:cubicBezTo>
                  <a:cubicBezTo>
                    <a:pt x="484" y="115"/>
                    <a:pt x="482" y="119"/>
                    <a:pt x="483" y="122"/>
                  </a:cubicBezTo>
                  <a:cubicBezTo>
                    <a:pt x="484" y="125"/>
                    <a:pt x="486" y="127"/>
                    <a:pt x="489" y="127"/>
                  </a:cubicBezTo>
                  <a:cubicBezTo>
                    <a:pt x="490" y="127"/>
                    <a:pt x="490" y="127"/>
                    <a:pt x="491" y="127"/>
                  </a:cubicBezTo>
                  <a:cubicBezTo>
                    <a:pt x="547" y="115"/>
                    <a:pt x="547" y="115"/>
                    <a:pt x="547" y="115"/>
                  </a:cubicBezTo>
                  <a:cubicBezTo>
                    <a:pt x="549" y="114"/>
                    <a:pt x="550" y="113"/>
                    <a:pt x="551" y="111"/>
                  </a:cubicBezTo>
                  <a:cubicBezTo>
                    <a:pt x="552" y="109"/>
                    <a:pt x="552" y="106"/>
                    <a:pt x="551" y="104"/>
                  </a:cubicBezTo>
                  <a:close/>
                  <a:moveTo>
                    <a:pt x="534" y="104"/>
                  </a:moveTo>
                  <a:cubicBezTo>
                    <a:pt x="534" y="103"/>
                    <a:pt x="534" y="103"/>
                    <a:pt x="534" y="103"/>
                  </a:cubicBezTo>
                  <a:cubicBezTo>
                    <a:pt x="534" y="104"/>
                    <a:pt x="534" y="104"/>
                    <a:pt x="53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grpSp>
        <p:nvGrpSpPr>
          <p:cNvPr id="205" name="Group 204">
            <a:extLst>
              <a:ext uri="{FF2B5EF4-FFF2-40B4-BE49-F238E27FC236}">
                <a16:creationId xmlns:a16="http://schemas.microsoft.com/office/drawing/2014/main" id="{5254C639-8282-7333-4C5D-D128C1E8CDDE}"/>
              </a:ext>
            </a:extLst>
          </p:cNvPr>
          <p:cNvGrpSpPr/>
          <p:nvPr/>
        </p:nvGrpSpPr>
        <p:grpSpPr>
          <a:xfrm>
            <a:off x="2816223" y="1685370"/>
            <a:ext cx="1436803" cy="786091"/>
            <a:chOff x="2796252" y="1181997"/>
            <a:chExt cx="2234536" cy="991291"/>
          </a:xfrm>
          <a:solidFill>
            <a:srgbClr val="E8941A"/>
          </a:solidFill>
        </p:grpSpPr>
        <p:sp>
          <p:nvSpPr>
            <p:cNvPr id="206" name="Freeform 11">
              <a:extLst>
                <a:ext uri="{FF2B5EF4-FFF2-40B4-BE49-F238E27FC236}">
                  <a16:creationId xmlns:a16="http://schemas.microsoft.com/office/drawing/2014/main" id="{7B228581-FB82-80B9-3967-8F4E402CD785}"/>
                </a:ext>
              </a:extLst>
            </p:cNvPr>
            <p:cNvSpPr>
              <a:spLocks/>
            </p:cNvSpPr>
            <p:nvPr/>
          </p:nvSpPr>
          <p:spPr bwMode="auto">
            <a:xfrm>
              <a:off x="4887913" y="2028825"/>
              <a:ext cx="142875" cy="144463"/>
            </a:xfrm>
            <a:custGeom>
              <a:avLst/>
              <a:gdLst>
                <a:gd name="T0" fmla="*/ 55 w 56"/>
                <a:gd name="T1" fmla="*/ 25 h 56"/>
                <a:gd name="T2" fmla="*/ 31 w 56"/>
                <a:gd name="T3" fmla="*/ 55 h 56"/>
                <a:gd name="T4" fmla="*/ 1 w 56"/>
                <a:gd name="T5" fmla="*/ 31 h 56"/>
                <a:gd name="T6" fmla="*/ 25 w 56"/>
                <a:gd name="T7" fmla="*/ 1 h 56"/>
                <a:gd name="T8" fmla="*/ 55 w 56"/>
                <a:gd name="T9" fmla="*/ 25 h 56"/>
              </a:gdLst>
              <a:ahLst/>
              <a:cxnLst>
                <a:cxn ang="0">
                  <a:pos x="T0" y="T1"/>
                </a:cxn>
                <a:cxn ang="0">
                  <a:pos x="T2" y="T3"/>
                </a:cxn>
                <a:cxn ang="0">
                  <a:pos x="T4" y="T5"/>
                </a:cxn>
                <a:cxn ang="0">
                  <a:pos x="T6" y="T7"/>
                </a:cxn>
                <a:cxn ang="0">
                  <a:pos x="T8" y="T9"/>
                </a:cxn>
              </a:cxnLst>
              <a:rect l="0" t="0" r="r" b="b"/>
              <a:pathLst>
                <a:path w="56" h="56">
                  <a:moveTo>
                    <a:pt x="55" y="25"/>
                  </a:moveTo>
                  <a:cubicBezTo>
                    <a:pt x="56" y="40"/>
                    <a:pt x="46" y="53"/>
                    <a:pt x="31" y="55"/>
                  </a:cubicBezTo>
                  <a:cubicBezTo>
                    <a:pt x="16" y="56"/>
                    <a:pt x="3" y="45"/>
                    <a:pt x="1" y="31"/>
                  </a:cubicBezTo>
                  <a:cubicBezTo>
                    <a:pt x="0" y="16"/>
                    <a:pt x="11" y="2"/>
                    <a:pt x="25" y="1"/>
                  </a:cubicBezTo>
                  <a:cubicBezTo>
                    <a:pt x="40" y="0"/>
                    <a:pt x="53" y="10"/>
                    <a:pt x="5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07" name="Freeform 18">
              <a:extLst>
                <a:ext uri="{FF2B5EF4-FFF2-40B4-BE49-F238E27FC236}">
                  <a16:creationId xmlns:a16="http://schemas.microsoft.com/office/drawing/2014/main" id="{BC22DD20-BCD5-2492-0184-ED0BEAD1E23C}"/>
                </a:ext>
              </a:extLst>
            </p:cNvPr>
            <p:cNvSpPr>
              <a:spLocks noEditPoints="1"/>
            </p:cNvSpPr>
            <p:nvPr/>
          </p:nvSpPr>
          <p:spPr bwMode="auto">
            <a:xfrm>
              <a:off x="2796252" y="1181997"/>
              <a:ext cx="2181617" cy="914419"/>
            </a:xfrm>
            <a:custGeom>
              <a:avLst/>
              <a:gdLst>
                <a:gd name="T0" fmla="*/ 23 w 824"/>
                <a:gd name="T1" fmla="*/ 162 h 331"/>
                <a:gd name="T2" fmla="*/ 39 w 824"/>
                <a:gd name="T3" fmla="*/ 130 h 331"/>
                <a:gd name="T4" fmla="*/ 37 w 824"/>
                <a:gd name="T5" fmla="*/ 121 h 331"/>
                <a:gd name="T6" fmla="*/ 28 w 824"/>
                <a:gd name="T7" fmla="*/ 124 h 331"/>
                <a:gd name="T8" fmla="*/ 1 w 824"/>
                <a:gd name="T9" fmla="*/ 174 h 331"/>
                <a:gd name="T10" fmla="*/ 1 w 824"/>
                <a:gd name="T11" fmla="*/ 181 h 331"/>
                <a:gd name="T12" fmla="*/ 6 w 824"/>
                <a:gd name="T13" fmla="*/ 184 h 331"/>
                <a:gd name="T14" fmla="*/ 73 w 824"/>
                <a:gd name="T15" fmla="*/ 193 h 331"/>
                <a:gd name="T16" fmla="*/ 74 w 824"/>
                <a:gd name="T17" fmla="*/ 193 h 331"/>
                <a:gd name="T18" fmla="*/ 80 w 824"/>
                <a:gd name="T19" fmla="*/ 187 h 331"/>
                <a:gd name="T20" fmla="*/ 75 w 824"/>
                <a:gd name="T21" fmla="*/ 180 h 331"/>
                <a:gd name="T22" fmla="*/ 29 w 824"/>
                <a:gd name="T23" fmla="*/ 174 h 331"/>
                <a:gd name="T24" fmla="*/ 814 w 824"/>
                <a:gd name="T25" fmla="*/ 331 h 331"/>
                <a:gd name="T26" fmla="*/ 824 w 824"/>
                <a:gd name="T27" fmla="*/ 321 h 331"/>
                <a:gd name="T28" fmla="*/ 23 w 824"/>
                <a:gd name="T29" fmla="*/ 162 h 331"/>
                <a:gd name="T30" fmla="*/ 17 w 824"/>
                <a:gd name="T31" fmla="*/ 172 h 331"/>
                <a:gd name="T32" fmla="*/ 18 w 824"/>
                <a:gd name="T33" fmla="*/ 170 h 331"/>
                <a:gd name="T34" fmla="*/ 19 w 824"/>
                <a:gd name="T35" fmla="*/ 172 h 331"/>
                <a:gd name="T36" fmla="*/ 17 w 824"/>
                <a:gd name="T37" fmla="*/ 17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331">
                  <a:moveTo>
                    <a:pt x="23" y="162"/>
                  </a:moveTo>
                  <a:cubicBezTo>
                    <a:pt x="39" y="130"/>
                    <a:pt x="39" y="130"/>
                    <a:pt x="39" y="130"/>
                  </a:cubicBezTo>
                  <a:cubicBezTo>
                    <a:pt x="41" y="127"/>
                    <a:pt x="40" y="123"/>
                    <a:pt x="37" y="121"/>
                  </a:cubicBezTo>
                  <a:cubicBezTo>
                    <a:pt x="33" y="119"/>
                    <a:pt x="29" y="121"/>
                    <a:pt x="28" y="124"/>
                  </a:cubicBezTo>
                  <a:cubicBezTo>
                    <a:pt x="1" y="174"/>
                    <a:pt x="1" y="174"/>
                    <a:pt x="1" y="174"/>
                  </a:cubicBezTo>
                  <a:cubicBezTo>
                    <a:pt x="0" y="176"/>
                    <a:pt x="0" y="179"/>
                    <a:pt x="1" y="181"/>
                  </a:cubicBezTo>
                  <a:cubicBezTo>
                    <a:pt x="2" y="182"/>
                    <a:pt x="4" y="184"/>
                    <a:pt x="6" y="184"/>
                  </a:cubicBezTo>
                  <a:cubicBezTo>
                    <a:pt x="73" y="193"/>
                    <a:pt x="73" y="193"/>
                    <a:pt x="73" y="193"/>
                  </a:cubicBezTo>
                  <a:cubicBezTo>
                    <a:pt x="73" y="193"/>
                    <a:pt x="74" y="193"/>
                    <a:pt x="74" y="193"/>
                  </a:cubicBezTo>
                  <a:cubicBezTo>
                    <a:pt x="77" y="193"/>
                    <a:pt x="80" y="191"/>
                    <a:pt x="80" y="187"/>
                  </a:cubicBezTo>
                  <a:cubicBezTo>
                    <a:pt x="81" y="184"/>
                    <a:pt x="78" y="180"/>
                    <a:pt x="75" y="180"/>
                  </a:cubicBezTo>
                  <a:cubicBezTo>
                    <a:pt x="29" y="174"/>
                    <a:pt x="29" y="174"/>
                    <a:pt x="29" y="174"/>
                  </a:cubicBezTo>
                  <a:cubicBezTo>
                    <a:pt x="90" y="151"/>
                    <a:pt x="500" y="17"/>
                    <a:pt x="814" y="331"/>
                  </a:cubicBezTo>
                  <a:cubicBezTo>
                    <a:pt x="824" y="321"/>
                    <a:pt x="824" y="321"/>
                    <a:pt x="824" y="321"/>
                  </a:cubicBezTo>
                  <a:cubicBezTo>
                    <a:pt x="502" y="0"/>
                    <a:pt x="81" y="140"/>
                    <a:pt x="23" y="162"/>
                  </a:cubicBezTo>
                  <a:close/>
                  <a:moveTo>
                    <a:pt x="17" y="172"/>
                  </a:moveTo>
                  <a:cubicBezTo>
                    <a:pt x="18" y="170"/>
                    <a:pt x="18" y="170"/>
                    <a:pt x="18" y="170"/>
                  </a:cubicBezTo>
                  <a:cubicBezTo>
                    <a:pt x="19" y="172"/>
                    <a:pt x="19" y="172"/>
                    <a:pt x="19" y="172"/>
                  </a:cubicBezTo>
                  <a:lnTo>
                    <a:pt x="17"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grpSp>
        <p:nvGrpSpPr>
          <p:cNvPr id="208" name="Group 207">
            <a:extLst>
              <a:ext uri="{FF2B5EF4-FFF2-40B4-BE49-F238E27FC236}">
                <a16:creationId xmlns:a16="http://schemas.microsoft.com/office/drawing/2014/main" id="{E4B82019-9961-5A8A-B516-6E177DE57F67}"/>
              </a:ext>
            </a:extLst>
          </p:cNvPr>
          <p:cNvGrpSpPr/>
          <p:nvPr/>
        </p:nvGrpSpPr>
        <p:grpSpPr>
          <a:xfrm>
            <a:off x="1624097" y="2930294"/>
            <a:ext cx="1785066" cy="529715"/>
            <a:chOff x="1779588" y="2503488"/>
            <a:chExt cx="2343150" cy="695325"/>
          </a:xfrm>
          <a:solidFill>
            <a:schemeClr val="tx1"/>
          </a:solidFill>
        </p:grpSpPr>
        <p:sp>
          <p:nvSpPr>
            <p:cNvPr id="209" name="Freeform 16">
              <a:extLst>
                <a:ext uri="{FF2B5EF4-FFF2-40B4-BE49-F238E27FC236}">
                  <a16:creationId xmlns:a16="http://schemas.microsoft.com/office/drawing/2014/main" id="{24E530FB-004F-F307-712A-5EDFF9964A41}"/>
                </a:ext>
              </a:extLst>
            </p:cNvPr>
            <p:cNvSpPr>
              <a:spLocks/>
            </p:cNvSpPr>
            <p:nvPr/>
          </p:nvSpPr>
          <p:spPr bwMode="auto">
            <a:xfrm>
              <a:off x="3976688" y="2943225"/>
              <a:ext cx="146050" cy="147638"/>
            </a:xfrm>
            <a:custGeom>
              <a:avLst/>
              <a:gdLst>
                <a:gd name="T0" fmla="*/ 55 w 57"/>
                <a:gd name="T1" fmla="*/ 26 h 57"/>
                <a:gd name="T2" fmla="*/ 31 w 57"/>
                <a:gd name="T3" fmla="*/ 55 h 57"/>
                <a:gd name="T4" fmla="*/ 2 w 57"/>
                <a:gd name="T5" fmla="*/ 31 h 57"/>
                <a:gd name="T6" fmla="*/ 26 w 57"/>
                <a:gd name="T7" fmla="*/ 1 h 57"/>
                <a:gd name="T8" fmla="*/ 55 w 57"/>
                <a:gd name="T9" fmla="*/ 26 h 57"/>
              </a:gdLst>
              <a:ahLst/>
              <a:cxnLst>
                <a:cxn ang="0">
                  <a:pos x="T0" y="T1"/>
                </a:cxn>
                <a:cxn ang="0">
                  <a:pos x="T2" y="T3"/>
                </a:cxn>
                <a:cxn ang="0">
                  <a:pos x="T4" y="T5"/>
                </a:cxn>
                <a:cxn ang="0">
                  <a:pos x="T6" y="T7"/>
                </a:cxn>
                <a:cxn ang="0">
                  <a:pos x="T8" y="T9"/>
                </a:cxn>
              </a:cxnLst>
              <a:rect l="0" t="0" r="r" b="b"/>
              <a:pathLst>
                <a:path w="57" h="57">
                  <a:moveTo>
                    <a:pt x="55" y="26"/>
                  </a:moveTo>
                  <a:cubicBezTo>
                    <a:pt x="57" y="41"/>
                    <a:pt x="46" y="54"/>
                    <a:pt x="31" y="55"/>
                  </a:cubicBezTo>
                  <a:cubicBezTo>
                    <a:pt x="16" y="57"/>
                    <a:pt x="3" y="46"/>
                    <a:pt x="2" y="31"/>
                  </a:cubicBezTo>
                  <a:cubicBezTo>
                    <a:pt x="0" y="16"/>
                    <a:pt x="11" y="3"/>
                    <a:pt x="26" y="1"/>
                  </a:cubicBezTo>
                  <a:cubicBezTo>
                    <a:pt x="41" y="0"/>
                    <a:pt x="54" y="11"/>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10" name="Freeform 19">
              <a:extLst>
                <a:ext uri="{FF2B5EF4-FFF2-40B4-BE49-F238E27FC236}">
                  <a16:creationId xmlns:a16="http://schemas.microsoft.com/office/drawing/2014/main" id="{77BF561A-453B-2FA1-DAA4-4211997B06C1}"/>
                </a:ext>
              </a:extLst>
            </p:cNvPr>
            <p:cNvSpPr>
              <a:spLocks/>
            </p:cNvSpPr>
            <p:nvPr/>
          </p:nvSpPr>
          <p:spPr bwMode="auto">
            <a:xfrm>
              <a:off x="1779588" y="2503488"/>
              <a:ext cx="2263775" cy="695325"/>
            </a:xfrm>
            <a:custGeom>
              <a:avLst/>
              <a:gdLst>
                <a:gd name="T0" fmla="*/ 21 w 880"/>
                <a:gd name="T1" fmla="*/ 244 h 270"/>
                <a:gd name="T2" fmla="*/ 36 w 880"/>
                <a:gd name="T3" fmla="*/ 210 h 270"/>
                <a:gd name="T4" fmla="*/ 32 w 880"/>
                <a:gd name="T5" fmla="*/ 201 h 270"/>
                <a:gd name="T6" fmla="*/ 23 w 880"/>
                <a:gd name="T7" fmla="*/ 205 h 270"/>
                <a:gd name="T8" fmla="*/ 1 w 880"/>
                <a:gd name="T9" fmla="*/ 258 h 270"/>
                <a:gd name="T10" fmla="*/ 2 w 880"/>
                <a:gd name="T11" fmla="*/ 264 h 270"/>
                <a:gd name="T12" fmla="*/ 7 w 880"/>
                <a:gd name="T13" fmla="*/ 267 h 270"/>
                <a:gd name="T14" fmla="*/ 74 w 880"/>
                <a:gd name="T15" fmla="*/ 270 h 270"/>
                <a:gd name="T16" fmla="*/ 75 w 880"/>
                <a:gd name="T17" fmla="*/ 270 h 270"/>
                <a:gd name="T18" fmla="*/ 81 w 880"/>
                <a:gd name="T19" fmla="*/ 264 h 270"/>
                <a:gd name="T20" fmla="*/ 75 w 880"/>
                <a:gd name="T21" fmla="*/ 257 h 270"/>
                <a:gd name="T22" fmla="*/ 30 w 880"/>
                <a:gd name="T23" fmla="*/ 255 h 270"/>
                <a:gd name="T24" fmla="*/ 875 w 880"/>
                <a:gd name="T25" fmla="*/ 201 h 270"/>
                <a:gd name="T26" fmla="*/ 880 w 880"/>
                <a:gd name="T27" fmla="*/ 189 h 270"/>
                <a:gd name="T28" fmla="*/ 21 w 880"/>
                <a:gd name="T29" fmla="*/ 24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0" h="270">
                  <a:moveTo>
                    <a:pt x="21" y="244"/>
                  </a:moveTo>
                  <a:cubicBezTo>
                    <a:pt x="36" y="210"/>
                    <a:pt x="36" y="210"/>
                    <a:pt x="36" y="210"/>
                  </a:cubicBezTo>
                  <a:cubicBezTo>
                    <a:pt x="37" y="207"/>
                    <a:pt x="35" y="203"/>
                    <a:pt x="32" y="201"/>
                  </a:cubicBezTo>
                  <a:cubicBezTo>
                    <a:pt x="29" y="200"/>
                    <a:pt x="25" y="202"/>
                    <a:pt x="23" y="205"/>
                  </a:cubicBezTo>
                  <a:cubicBezTo>
                    <a:pt x="1" y="258"/>
                    <a:pt x="1" y="258"/>
                    <a:pt x="1" y="258"/>
                  </a:cubicBezTo>
                  <a:cubicBezTo>
                    <a:pt x="0" y="260"/>
                    <a:pt x="1" y="262"/>
                    <a:pt x="2" y="264"/>
                  </a:cubicBezTo>
                  <a:cubicBezTo>
                    <a:pt x="3" y="266"/>
                    <a:pt x="5" y="267"/>
                    <a:pt x="7" y="267"/>
                  </a:cubicBezTo>
                  <a:cubicBezTo>
                    <a:pt x="74" y="270"/>
                    <a:pt x="74" y="270"/>
                    <a:pt x="74" y="270"/>
                  </a:cubicBezTo>
                  <a:cubicBezTo>
                    <a:pt x="74" y="270"/>
                    <a:pt x="74" y="270"/>
                    <a:pt x="75" y="270"/>
                  </a:cubicBezTo>
                  <a:cubicBezTo>
                    <a:pt x="78" y="270"/>
                    <a:pt x="81" y="267"/>
                    <a:pt x="81" y="264"/>
                  </a:cubicBezTo>
                  <a:cubicBezTo>
                    <a:pt x="81" y="260"/>
                    <a:pt x="79" y="257"/>
                    <a:pt x="75" y="257"/>
                  </a:cubicBezTo>
                  <a:cubicBezTo>
                    <a:pt x="30" y="255"/>
                    <a:pt x="30" y="255"/>
                    <a:pt x="30" y="255"/>
                  </a:cubicBezTo>
                  <a:cubicBezTo>
                    <a:pt x="433" y="16"/>
                    <a:pt x="870" y="199"/>
                    <a:pt x="875" y="201"/>
                  </a:cubicBezTo>
                  <a:cubicBezTo>
                    <a:pt x="880" y="189"/>
                    <a:pt x="880" y="189"/>
                    <a:pt x="880" y="189"/>
                  </a:cubicBezTo>
                  <a:cubicBezTo>
                    <a:pt x="876" y="187"/>
                    <a:pt x="431" y="0"/>
                    <a:pt x="21"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grpSp>
        <p:nvGrpSpPr>
          <p:cNvPr id="211" name="Group 210">
            <a:extLst>
              <a:ext uri="{FF2B5EF4-FFF2-40B4-BE49-F238E27FC236}">
                <a16:creationId xmlns:a16="http://schemas.microsoft.com/office/drawing/2014/main" id="{30DE313A-7F9B-B9CB-3233-67CCAC1D3630}"/>
              </a:ext>
            </a:extLst>
          </p:cNvPr>
          <p:cNvGrpSpPr/>
          <p:nvPr/>
        </p:nvGrpSpPr>
        <p:grpSpPr>
          <a:xfrm flipV="1">
            <a:off x="2018673" y="4174358"/>
            <a:ext cx="1646700" cy="492699"/>
            <a:chOff x="3073401" y="4200525"/>
            <a:chExt cx="1363663" cy="547688"/>
          </a:xfrm>
          <a:solidFill>
            <a:srgbClr val="E8941A"/>
          </a:solidFill>
        </p:grpSpPr>
        <p:sp>
          <p:nvSpPr>
            <p:cNvPr id="212" name="Freeform 15">
              <a:extLst>
                <a:ext uri="{FF2B5EF4-FFF2-40B4-BE49-F238E27FC236}">
                  <a16:creationId xmlns:a16="http://schemas.microsoft.com/office/drawing/2014/main" id="{B4B6247B-109E-B640-BEFB-A76C06F41610}"/>
                </a:ext>
              </a:extLst>
            </p:cNvPr>
            <p:cNvSpPr>
              <a:spLocks/>
            </p:cNvSpPr>
            <p:nvPr/>
          </p:nvSpPr>
          <p:spPr bwMode="auto">
            <a:xfrm>
              <a:off x="4292601" y="4597400"/>
              <a:ext cx="144463" cy="146050"/>
            </a:xfrm>
            <a:custGeom>
              <a:avLst/>
              <a:gdLst>
                <a:gd name="T0" fmla="*/ 55 w 56"/>
                <a:gd name="T1" fmla="*/ 26 h 57"/>
                <a:gd name="T2" fmla="*/ 31 w 56"/>
                <a:gd name="T3" fmla="*/ 55 h 57"/>
                <a:gd name="T4" fmla="*/ 1 w 56"/>
                <a:gd name="T5" fmla="*/ 31 h 57"/>
                <a:gd name="T6" fmla="*/ 25 w 56"/>
                <a:gd name="T7" fmla="*/ 1 h 57"/>
                <a:gd name="T8" fmla="*/ 55 w 56"/>
                <a:gd name="T9" fmla="*/ 26 h 57"/>
              </a:gdLst>
              <a:ahLst/>
              <a:cxnLst>
                <a:cxn ang="0">
                  <a:pos x="T0" y="T1"/>
                </a:cxn>
                <a:cxn ang="0">
                  <a:pos x="T2" y="T3"/>
                </a:cxn>
                <a:cxn ang="0">
                  <a:pos x="T4" y="T5"/>
                </a:cxn>
                <a:cxn ang="0">
                  <a:pos x="T6" y="T7"/>
                </a:cxn>
                <a:cxn ang="0">
                  <a:pos x="T8" y="T9"/>
                </a:cxn>
              </a:cxnLst>
              <a:rect l="0" t="0" r="r" b="b"/>
              <a:pathLst>
                <a:path w="56" h="57">
                  <a:moveTo>
                    <a:pt x="55" y="26"/>
                  </a:moveTo>
                  <a:cubicBezTo>
                    <a:pt x="56" y="41"/>
                    <a:pt x="45" y="54"/>
                    <a:pt x="31" y="55"/>
                  </a:cubicBezTo>
                  <a:cubicBezTo>
                    <a:pt x="16" y="57"/>
                    <a:pt x="2" y="46"/>
                    <a:pt x="1" y="31"/>
                  </a:cubicBezTo>
                  <a:cubicBezTo>
                    <a:pt x="0" y="16"/>
                    <a:pt x="10" y="3"/>
                    <a:pt x="25" y="1"/>
                  </a:cubicBezTo>
                  <a:cubicBezTo>
                    <a:pt x="40" y="0"/>
                    <a:pt x="53" y="11"/>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13" name="Freeform 20">
              <a:extLst>
                <a:ext uri="{FF2B5EF4-FFF2-40B4-BE49-F238E27FC236}">
                  <a16:creationId xmlns:a16="http://schemas.microsoft.com/office/drawing/2014/main" id="{ACC836A2-A21E-E3F5-7CC6-38A317D77F3D}"/>
                </a:ext>
              </a:extLst>
            </p:cNvPr>
            <p:cNvSpPr>
              <a:spLocks noEditPoints="1"/>
            </p:cNvSpPr>
            <p:nvPr/>
          </p:nvSpPr>
          <p:spPr bwMode="auto">
            <a:xfrm>
              <a:off x="3073401" y="4200525"/>
              <a:ext cx="1292225" cy="547688"/>
            </a:xfrm>
            <a:custGeom>
              <a:avLst/>
              <a:gdLst>
                <a:gd name="T0" fmla="*/ 500 w 502"/>
                <a:gd name="T1" fmla="*/ 178 h 213"/>
                <a:gd name="T2" fmla="*/ 31 w 502"/>
                <a:gd name="T3" fmla="*/ 22 h 213"/>
                <a:gd name="T4" fmla="*/ 63 w 502"/>
                <a:gd name="T5" fmla="*/ 38 h 213"/>
                <a:gd name="T6" fmla="*/ 72 w 502"/>
                <a:gd name="T7" fmla="*/ 35 h 213"/>
                <a:gd name="T8" fmla="*/ 69 w 502"/>
                <a:gd name="T9" fmla="*/ 26 h 213"/>
                <a:gd name="T10" fmla="*/ 18 w 502"/>
                <a:gd name="T11" fmla="*/ 1 h 213"/>
                <a:gd name="T12" fmla="*/ 12 w 502"/>
                <a:gd name="T13" fmla="*/ 1 h 213"/>
                <a:gd name="T14" fmla="*/ 8 w 502"/>
                <a:gd name="T15" fmla="*/ 6 h 213"/>
                <a:gd name="T16" fmla="*/ 1 w 502"/>
                <a:gd name="T17" fmla="*/ 73 h 213"/>
                <a:gd name="T18" fmla="*/ 6 w 502"/>
                <a:gd name="T19" fmla="*/ 80 h 213"/>
                <a:gd name="T20" fmla="*/ 7 w 502"/>
                <a:gd name="T21" fmla="*/ 80 h 213"/>
                <a:gd name="T22" fmla="*/ 14 w 502"/>
                <a:gd name="T23" fmla="*/ 74 h 213"/>
                <a:gd name="T24" fmla="*/ 19 w 502"/>
                <a:gd name="T25" fmla="*/ 28 h 213"/>
                <a:gd name="T26" fmla="*/ 442 w 502"/>
                <a:gd name="T27" fmla="*/ 194 h 213"/>
                <a:gd name="T28" fmla="*/ 502 w 502"/>
                <a:gd name="T29" fmla="*/ 191 h 213"/>
                <a:gd name="T30" fmla="*/ 500 w 502"/>
                <a:gd name="T31" fmla="*/ 178 h 213"/>
                <a:gd name="T32" fmla="*/ 20 w 502"/>
                <a:gd name="T33" fmla="*/ 17 h 213"/>
                <a:gd name="T34" fmla="*/ 20 w 502"/>
                <a:gd name="T35" fmla="*/ 17 h 213"/>
                <a:gd name="T36" fmla="*/ 20 w 502"/>
                <a:gd name="T37" fmla="*/ 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213">
                  <a:moveTo>
                    <a:pt x="500" y="178"/>
                  </a:moveTo>
                  <a:cubicBezTo>
                    <a:pt x="497" y="178"/>
                    <a:pt x="195" y="213"/>
                    <a:pt x="31" y="22"/>
                  </a:cubicBezTo>
                  <a:cubicBezTo>
                    <a:pt x="63" y="38"/>
                    <a:pt x="63" y="38"/>
                    <a:pt x="63" y="38"/>
                  </a:cubicBezTo>
                  <a:cubicBezTo>
                    <a:pt x="66" y="40"/>
                    <a:pt x="70" y="38"/>
                    <a:pt x="72" y="35"/>
                  </a:cubicBezTo>
                  <a:cubicBezTo>
                    <a:pt x="74" y="32"/>
                    <a:pt x="72" y="28"/>
                    <a:pt x="69" y="26"/>
                  </a:cubicBezTo>
                  <a:cubicBezTo>
                    <a:pt x="18" y="1"/>
                    <a:pt x="18" y="1"/>
                    <a:pt x="18" y="1"/>
                  </a:cubicBezTo>
                  <a:cubicBezTo>
                    <a:pt x="16" y="0"/>
                    <a:pt x="14" y="0"/>
                    <a:pt x="12" y="1"/>
                  </a:cubicBezTo>
                  <a:cubicBezTo>
                    <a:pt x="10" y="2"/>
                    <a:pt x="9" y="4"/>
                    <a:pt x="8" y="6"/>
                  </a:cubicBezTo>
                  <a:cubicBezTo>
                    <a:pt x="1" y="73"/>
                    <a:pt x="1" y="73"/>
                    <a:pt x="1" y="73"/>
                  </a:cubicBezTo>
                  <a:cubicBezTo>
                    <a:pt x="0" y="76"/>
                    <a:pt x="3" y="80"/>
                    <a:pt x="6" y="80"/>
                  </a:cubicBezTo>
                  <a:cubicBezTo>
                    <a:pt x="7" y="80"/>
                    <a:pt x="7" y="80"/>
                    <a:pt x="7" y="80"/>
                  </a:cubicBezTo>
                  <a:cubicBezTo>
                    <a:pt x="11" y="80"/>
                    <a:pt x="13" y="78"/>
                    <a:pt x="14" y="74"/>
                  </a:cubicBezTo>
                  <a:cubicBezTo>
                    <a:pt x="19" y="28"/>
                    <a:pt x="19" y="28"/>
                    <a:pt x="19" y="28"/>
                  </a:cubicBezTo>
                  <a:cubicBezTo>
                    <a:pt x="142" y="174"/>
                    <a:pt x="342" y="194"/>
                    <a:pt x="442" y="194"/>
                  </a:cubicBezTo>
                  <a:cubicBezTo>
                    <a:pt x="478" y="194"/>
                    <a:pt x="501" y="191"/>
                    <a:pt x="502" y="191"/>
                  </a:cubicBezTo>
                  <a:lnTo>
                    <a:pt x="500" y="178"/>
                  </a:lnTo>
                  <a:close/>
                  <a:moveTo>
                    <a:pt x="20" y="17"/>
                  </a:moveTo>
                  <a:cubicBezTo>
                    <a:pt x="20" y="17"/>
                    <a:pt x="20" y="17"/>
                    <a:pt x="20" y="17"/>
                  </a:cubicBezTo>
                  <a:cubicBezTo>
                    <a:pt x="20" y="17"/>
                    <a:pt x="20" y="17"/>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grpSp>
        <p:nvGrpSpPr>
          <p:cNvPr id="214" name="Group 213">
            <a:extLst>
              <a:ext uri="{FF2B5EF4-FFF2-40B4-BE49-F238E27FC236}">
                <a16:creationId xmlns:a16="http://schemas.microsoft.com/office/drawing/2014/main" id="{94319EE9-3262-B95D-8EBB-ECC5CD0A0CE8}"/>
              </a:ext>
            </a:extLst>
          </p:cNvPr>
          <p:cNvGrpSpPr/>
          <p:nvPr/>
        </p:nvGrpSpPr>
        <p:grpSpPr>
          <a:xfrm rot="804168">
            <a:off x="5776125" y="2916424"/>
            <a:ext cx="1559251" cy="711219"/>
            <a:chOff x="7102476" y="2743200"/>
            <a:chExt cx="2166938" cy="1131888"/>
          </a:xfrm>
          <a:solidFill>
            <a:schemeClr val="tx1"/>
          </a:solidFill>
        </p:grpSpPr>
        <p:sp>
          <p:nvSpPr>
            <p:cNvPr id="215" name="Freeform 13">
              <a:extLst>
                <a:ext uri="{FF2B5EF4-FFF2-40B4-BE49-F238E27FC236}">
                  <a16:creationId xmlns:a16="http://schemas.microsoft.com/office/drawing/2014/main" id="{39C55497-6CD6-1029-8938-F15B0602D125}"/>
                </a:ext>
              </a:extLst>
            </p:cNvPr>
            <p:cNvSpPr>
              <a:spLocks/>
            </p:cNvSpPr>
            <p:nvPr/>
          </p:nvSpPr>
          <p:spPr bwMode="auto">
            <a:xfrm>
              <a:off x="7102476" y="3729038"/>
              <a:ext cx="146050" cy="146050"/>
            </a:xfrm>
            <a:custGeom>
              <a:avLst/>
              <a:gdLst>
                <a:gd name="T0" fmla="*/ 55 w 57"/>
                <a:gd name="T1" fmla="*/ 26 h 57"/>
                <a:gd name="T2" fmla="*/ 31 w 57"/>
                <a:gd name="T3" fmla="*/ 56 h 57"/>
                <a:gd name="T4" fmla="*/ 2 w 57"/>
                <a:gd name="T5" fmla="*/ 31 h 57"/>
                <a:gd name="T6" fmla="*/ 26 w 57"/>
                <a:gd name="T7" fmla="*/ 2 h 57"/>
                <a:gd name="T8" fmla="*/ 55 w 57"/>
                <a:gd name="T9" fmla="*/ 26 h 57"/>
              </a:gdLst>
              <a:ahLst/>
              <a:cxnLst>
                <a:cxn ang="0">
                  <a:pos x="T0" y="T1"/>
                </a:cxn>
                <a:cxn ang="0">
                  <a:pos x="T2" y="T3"/>
                </a:cxn>
                <a:cxn ang="0">
                  <a:pos x="T4" y="T5"/>
                </a:cxn>
                <a:cxn ang="0">
                  <a:pos x="T6" y="T7"/>
                </a:cxn>
                <a:cxn ang="0">
                  <a:pos x="T8" y="T9"/>
                </a:cxn>
              </a:cxnLst>
              <a:rect l="0" t="0" r="r" b="b"/>
              <a:pathLst>
                <a:path w="57" h="57">
                  <a:moveTo>
                    <a:pt x="55" y="26"/>
                  </a:moveTo>
                  <a:cubicBezTo>
                    <a:pt x="57" y="41"/>
                    <a:pt x="46" y="54"/>
                    <a:pt x="31" y="56"/>
                  </a:cubicBezTo>
                  <a:cubicBezTo>
                    <a:pt x="16" y="57"/>
                    <a:pt x="3" y="46"/>
                    <a:pt x="2" y="31"/>
                  </a:cubicBezTo>
                  <a:cubicBezTo>
                    <a:pt x="0" y="16"/>
                    <a:pt x="11" y="3"/>
                    <a:pt x="26" y="2"/>
                  </a:cubicBezTo>
                  <a:cubicBezTo>
                    <a:pt x="41" y="0"/>
                    <a:pt x="54" y="11"/>
                    <a:pt x="55" y="26"/>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16" name="Freeform 21">
              <a:extLst>
                <a:ext uri="{FF2B5EF4-FFF2-40B4-BE49-F238E27FC236}">
                  <a16:creationId xmlns:a16="http://schemas.microsoft.com/office/drawing/2014/main" id="{112B915D-70D3-C24C-D810-5EB3022AF1ED}"/>
                </a:ext>
              </a:extLst>
            </p:cNvPr>
            <p:cNvSpPr>
              <a:spLocks/>
            </p:cNvSpPr>
            <p:nvPr/>
          </p:nvSpPr>
          <p:spPr bwMode="auto">
            <a:xfrm>
              <a:off x="7159626" y="2743200"/>
              <a:ext cx="2109788" cy="1069975"/>
            </a:xfrm>
            <a:custGeom>
              <a:avLst/>
              <a:gdLst>
                <a:gd name="T0" fmla="*/ 818 w 820"/>
                <a:gd name="T1" fmla="*/ 191 h 416"/>
                <a:gd name="T2" fmla="*/ 782 w 820"/>
                <a:gd name="T3" fmla="*/ 135 h 416"/>
                <a:gd name="T4" fmla="*/ 773 w 820"/>
                <a:gd name="T5" fmla="*/ 133 h 416"/>
                <a:gd name="T6" fmla="*/ 771 w 820"/>
                <a:gd name="T7" fmla="*/ 142 h 416"/>
                <a:gd name="T8" fmla="*/ 792 w 820"/>
                <a:gd name="T9" fmla="*/ 175 h 416"/>
                <a:gd name="T10" fmla="*/ 0 w 820"/>
                <a:gd name="T11" fmla="*/ 408 h 416"/>
                <a:gd name="T12" fmla="*/ 11 w 820"/>
                <a:gd name="T13" fmla="*/ 416 h 416"/>
                <a:gd name="T14" fmla="*/ 798 w 820"/>
                <a:gd name="T15" fmla="*/ 191 h 416"/>
                <a:gd name="T16" fmla="*/ 756 w 820"/>
                <a:gd name="T17" fmla="*/ 201 h 416"/>
                <a:gd name="T18" fmla="*/ 751 w 820"/>
                <a:gd name="T19" fmla="*/ 209 h 416"/>
                <a:gd name="T20" fmla="*/ 757 w 820"/>
                <a:gd name="T21" fmla="*/ 214 h 416"/>
                <a:gd name="T22" fmla="*/ 759 w 820"/>
                <a:gd name="T23" fmla="*/ 214 h 416"/>
                <a:gd name="T24" fmla="*/ 814 w 820"/>
                <a:gd name="T25" fmla="*/ 201 h 416"/>
                <a:gd name="T26" fmla="*/ 819 w 820"/>
                <a:gd name="T27" fmla="*/ 197 h 416"/>
                <a:gd name="T28" fmla="*/ 818 w 820"/>
                <a:gd name="T29" fmla="*/ 19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0" h="416">
                  <a:moveTo>
                    <a:pt x="818" y="191"/>
                  </a:moveTo>
                  <a:cubicBezTo>
                    <a:pt x="782" y="135"/>
                    <a:pt x="782" y="135"/>
                    <a:pt x="782" y="135"/>
                  </a:cubicBezTo>
                  <a:cubicBezTo>
                    <a:pt x="780" y="132"/>
                    <a:pt x="776" y="131"/>
                    <a:pt x="773" y="133"/>
                  </a:cubicBezTo>
                  <a:cubicBezTo>
                    <a:pt x="770" y="135"/>
                    <a:pt x="769" y="139"/>
                    <a:pt x="771" y="142"/>
                  </a:cubicBezTo>
                  <a:cubicBezTo>
                    <a:pt x="792" y="175"/>
                    <a:pt x="792" y="175"/>
                    <a:pt x="792" y="175"/>
                  </a:cubicBezTo>
                  <a:cubicBezTo>
                    <a:pt x="322" y="0"/>
                    <a:pt x="4" y="404"/>
                    <a:pt x="0" y="408"/>
                  </a:cubicBezTo>
                  <a:cubicBezTo>
                    <a:pt x="11" y="416"/>
                    <a:pt x="11" y="416"/>
                    <a:pt x="11" y="416"/>
                  </a:cubicBezTo>
                  <a:cubicBezTo>
                    <a:pt x="14" y="412"/>
                    <a:pt x="332" y="10"/>
                    <a:pt x="798" y="191"/>
                  </a:cubicBezTo>
                  <a:cubicBezTo>
                    <a:pt x="756" y="201"/>
                    <a:pt x="756" y="201"/>
                    <a:pt x="756" y="201"/>
                  </a:cubicBezTo>
                  <a:cubicBezTo>
                    <a:pt x="752" y="202"/>
                    <a:pt x="750" y="205"/>
                    <a:pt x="751" y="209"/>
                  </a:cubicBezTo>
                  <a:cubicBezTo>
                    <a:pt x="751" y="212"/>
                    <a:pt x="754" y="214"/>
                    <a:pt x="757" y="214"/>
                  </a:cubicBezTo>
                  <a:cubicBezTo>
                    <a:pt x="758" y="214"/>
                    <a:pt x="758" y="214"/>
                    <a:pt x="759" y="214"/>
                  </a:cubicBezTo>
                  <a:cubicBezTo>
                    <a:pt x="814" y="201"/>
                    <a:pt x="814" y="201"/>
                    <a:pt x="814" y="201"/>
                  </a:cubicBezTo>
                  <a:cubicBezTo>
                    <a:pt x="816" y="201"/>
                    <a:pt x="818" y="199"/>
                    <a:pt x="819" y="197"/>
                  </a:cubicBezTo>
                  <a:cubicBezTo>
                    <a:pt x="820" y="195"/>
                    <a:pt x="820" y="193"/>
                    <a:pt x="818" y="191"/>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sp>
        <p:nvSpPr>
          <p:cNvPr id="217" name="Freeform 22">
            <a:extLst>
              <a:ext uri="{FF2B5EF4-FFF2-40B4-BE49-F238E27FC236}">
                <a16:creationId xmlns:a16="http://schemas.microsoft.com/office/drawing/2014/main" id="{9035E4C5-B20D-C665-7C6F-4CA3CB7D44C5}"/>
              </a:ext>
            </a:extLst>
          </p:cNvPr>
          <p:cNvSpPr>
            <a:spLocks/>
          </p:cNvSpPr>
          <p:nvPr/>
        </p:nvSpPr>
        <p:spPr bwMode="auto">
          <a:xfrm>
            <a:off x="7323908" y="3356722"/>
            <a:ext cx="0" cy="2419"/>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Raleway"/>
            </a:endParaRPr>
          </a:p>
        </p:txBody>
      </p:sp>
      <p:grpSp>
        <p:nvGrpSpPr>
          <p:cNvPr id="218" name="Group 217">
            <a:extLst>
              <a:ext uri="{FF2B5EF4-FFF2-40B4-BE49-F238E27FC236}">
                <a16:creationId xmlns:a16="http://schemas.microsoft.com/office/drawing/2014/main" id="{5776E77B-D027-7B24-4D51-3279422FA272}"/>
              </a:ext>
            </a:extLst>
          </p:cNvPr>
          <p:cNvGrpSpPr/>
          <p:nvPr/>
        </p:nvGrpSpPr>
        <p:grpSpPr>
          <a:xfrm flipV="1">
            <a:off x="5544306" y="3908351"/>
            <a:ext cx="1131888" cy="700794"/>
            <a:chOff x="5954713" y="4395788"/>
            <a:chExt cx="1752600" cy="998538"/>
          </a:xfrm>
          <a:solidFill>
            <a:srgbClr val="E8941A"/>
          </a:solidFill>
        </p:grpSpPr>
        <p:sp>
          <p:nvSpPr>
            <p:cNvPr id="219" name="Freeform 14">
              <a:extLst>
                <a:ext uri="{FF2B5EF4-FFF2-40B4-BE49-F238E27FC236}">
                  <a16:creationId xmlns:a16="http://schemas.microsoft.com/office/drawing/2014/main" id="{66CB7515-DD68-FE37-EA1F-15FA35E4AF15}"/>
                </a:ext>
              </a:extLst>
            </p:cNvPr>
            <p:cNvSpPr>
              <a:spLocks/>
            </p:cNvSpPr>
            <p:nvPr/>
          </p:nvSpPr>
          <p:spPr bwMode="auto">
            <a:xfrm>
              <a:off x="5954713" y="5060950"/>
              <a:ext cx="147638" cy="146050"/>
            </a:xfrm>
            <a:custGeom>
              <a:avLst/>
              <a:gdLst>
                <a:gd name="T0" fmla="*/ 56 w 57"/>
                <a:gd name="T1" fmla="*/ 26 h 57"/>
                <a:gd name="T2" fmla="*/ 31 w 57"/>
                <a:gd name="T3" fmla="*/ 55 h 57"/>
                <a:gd name="T4" fmla="*/ 2 w 57"/>
                <a:gd name="T5" fmla="*/ 31 h 57"/>
                <a:gd name="T6" fmla="*/ 26 w 57"/>
                <a:gd name="T7" fmla="*/ 2 h 57"/>
                <a:gd name="T8" fmla="*/ 56 w 57"/>
                <a:gd name="T9" fmla="*/ 26 h 57"/>
              </a:gdLst>
              <a:ahLst/>
              <a:cxnLst>
                <a:cxn ang="0">
                  <a:pos x="T0" y="T1"/>
                </a:cxn>
                <a:cxn ang="0">
                  <a:pos x="T2" y="T3"/>
                </a:cxn>
                <a:cxn ang="0">
                  <a:pos x="T4" y="T5"/>
                </a:cxn>
                <a:cxn ang="0">
                  <a:pos x="T6" y="T7"/>
                </a:cxn>
                <a:cxn ang="0">
                  <a:pos x="T8" y="T9"/>
                </a:cxn>
              </a:cxnLst>
              <a:rect l="0" t="0" r="r" b="b"/>
              <a:pathLst>
                <a:path w="57" h="57">
                  <a:moveTo>
                    <a:pt x="56" y="26"/>
                  </a:moveTo>
                  <a:cubicBezTo>
                    <a:pt x="57" y="41"/>
                    <a:pt x="46" y="54"/>
                    <a:pt x="31" y="55"/>
                  </a:cubicBezTo>
                  <a:cubicBezTo>
                    <a:pt x="17" y="57"/>
                    <a:pt x="3" y="46"/>
                    <a:pt x="2" y="31"/>
                  </a:cubicBezTo>
                  <a:cubicBezTo>
                    <a:pt x="0" y="16"/>
                    <a:pt x="11" y="3"/>
                    <a:pt x="26" y="2"/>
                  </a:cubicBezTo>
                  <a:cubicBezTo>
                    <a:pt x="41" y="0"/>
                    <a:pt x="54" y="11"/>
                    <a:pt x="5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20" name="Freeform 23">
              <a:extLst>
                <a:ext uri="{FF2B5EF4-FFF2-40B4-BE49-F238E27FC236}">
                  <a16:creationId xmlns:a16="http://schemas.microsoft.com/office/drawing/2014/main" id="{A4F3B68A-36EB-4D5F-D56D-2C0C1178E195}"/>
                </a:ext>
              </a:extLst>
            </p:cNvPr>
            <p:cNvSpPr>
              <a:spLocks/>
            </p:cNvSpPr>
            <p:nvPr/>
          </p:nvSpPr>
          <p:spPr bwMode="auto">
            <a:xfrm>
              <a:off x="6024563" y="4395788"/>
              <a:ext cx="1682750" cy="998538"/>
            </a:xfrm>
            <a:custGeom>
              <a:avLst/>
              <a:gdLst>
                <a:gd name="T0" fmla="*/ 652 w 654"/>
                <a:gd name="T1" fmla="*/ 2 h 388"/>
                <a:gd name="T2" fmla="*/ 646 w 654"/>
                <a:gd name="T3" fmla="*/ 0 h 388"/>
                <a:gd name="T4" fmla="*/ 580 w 654"/>
                <a:gd name="T5" fmla="*/ 11 h 388"/>
                <a:gd name="T6" fmla="*/ 574 w 654"/>
                <a:gd name="T7" fmla="*/ 18 h 388"/>
                <a:gd name="T8" fmla="*/ 582 w 654"/>
                <a:gd name="T9" fmla="*/ 24 h 388"/>
                <a:gd name="T10" fmla="*/ 630 w 654"/>
                <a:gd name="T11" fmla="*/ 16 h 388"/>
                <a:gd name="T12" fmla="*/ 5 w 654"/>
                <a:gd name="T13" fmla="*/ 279 h 388"/>
                <a:gd name="T14" fmla="*/ 0 w 654"/>
                <a:gd name="T15" fmla="*/ 292 h 388"/>
                <a:gd name="T16" fmla="*/ 128 w 654"/>
                <a:gd name="T17" fmla="*/ 308 h 388"/>
                <a:gd name="T18" fmla="*/ 636 w 654"/>
                <a:gd name="T19" fmla="*/ 30 h 388"/>
                <a:gd name="T20" fmla="*/ 630 w 654"/>
                <a:gd name="T21" fmla="*/ 61 h 388"/>
                <a:gd name="T22" fmla="*/ 635 w 654"/>
                <a:gd name="T23" fmla="*/ 69 h 388"/>
                <a:gd name="T24" fmla="*/ 637 w 654"/>
                <a:gd name="T25" fmla="*/ 69 h 388"/>
                <a:gd name="T26" fmla="*/ 643 w 654"/>
                <a:gd name="T27" fmla="*/ 64 h 388"/>
                <a:gd name="T28" fmla="*/ 654 w 654"/>
                <a:gd name="T29" fmla="*/ 8 h 388"/>
                <a:gd name="T30" fmla="*/ 652 w 654"/>
                <a:gd name="T31" fmla="*/ 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4" h="388">
                  <a:moveTo>
                    <a:pt x="652" y="2"/>
                  </a:moveTo>
                  <a:cubicBezTo>
                    <a:pt x="651" y="0"/>
                    <a:pt x="649" y="0"/>
                    <a:pt x="646" y="0"/>
                  </a:cubicBezTo>
                  <a:cubicBezTo>
                    <a:pt x="580" y="11"/>
                    <a:pt x="580" y="11"/>
                    <a:pt x="580" y="11"/>
                  </a:cubicBezTo>
                  <a:cubicBezTo>
                    <a:pt x="576" y="11"/>
                    <a:pt x="574" y="15"/>
                    <a:pt x="574" y="18"/>
                  </a:cubicBezTo>
                  <a:cubicBezTo>
                    <a:pt x="575" y="22"/>
                    <a:pt x="578" y="24"/>
                    <a:pt x="582" y="24"/>
                  </a:cubicBezTo>
                  <a:cubicBezTo>
                    <a:pt x="630" y="16"/>
                    <a:pt x="630" y="16"/>
                    <a:pt x="630" y="16"/>
                  </a:cubicBezTo>
                  <a:cubicBezTo>
                    <a:pt x="354" y="388"/>
                    <a:pt x="8" y="280"/>
                    <a:pt x="5" y="279"/>
                  </a:cubicBezTo>
                  <a:cubicBezTo>
                    <a:pt x="0" y="292"/>
                    <a:pt x="0" y="292"/>
                    <a:pt x="0" y="292"/>
                  </a:cubicBezTo>
                  <a:cubicBezTo>
                    <a:pt x="2" y="292"/>
                    <a:pt x="51" y="308"/>
                    <a:pt x="128" y="308"/>
                  </a:cubicBezTo>
                  <a:cubicBezTo>
                    <a:pt x="256" y="308"/>
                    <a:pt x="460" y="264"/>
                    <a:pt x="636" y="30"/>
                  </a:cubicBezTo>
                  <a:cubicBezTo>
                    <a:pt x="630" y="61"/>
                    <a:pt x="630" y="61"/>
                    <a:pt x="630" y="61"/>
                  </a:cubicBezTo>
                  <a:cubicBezTo>
                    <a:pt x="629" y="65"/>
                    <a:pt x="632" y="69"/>
                    <a:pt x="635" y="69"/>
                  </a:cubicBezTo>
                  <a:cubicBezTo>
                    <a:pt x="636" y="69"/>
                    <a:pt x="636" y="69"/>
                    <a:pt x="637" y="69"/>
                  </a:cubicBezTo>
                  <a:cubicBezTo>
                    <a:pt x="640" y="69"/>
                    <a:pt x="642" y="67"/>
                    <a:pt x="643" y="64"/>
                  </a:cubicBezTo>
                  <a:cubicBezTo>
                    <a:pt x="654" y="8"/>
                    <a:pt x="654" y="8"/>
                    <a:pt x="654" y="8"/>
                  </a:cubicBezTo>
                  <a:cubicBezTo>
                    <a:pt x="654" y="6"/>
                    <a:pt x="654" y="4"/>
                    <a:pt x="65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sp>
        <p:nvSpPr>
          <p:cNvPr id="221" name="Oval 220">
            <a:extLst>
              <a:ext uri="{FF2B5EF4-FFF2-40B4-BE49-F238E27FC236}">
                <a16:creationId xmlns:a16="http://schemas.microsoft.com/office/drawing/2014/main" id="{42CD3D79-B611-DC14-1CAC-B6230EC08DDA}"/>
              </a:ext>
            </a:extLst>
          </p:cNvPr>
          <p:cNvSpPr/>
          <p:nvPr/>
        </p:nvSpPr>
        <p:spPr>
          <a:xfrm>
            <a:off x="981553" y="3141253"/>
            <a:ext cx="531491" cy="531491"/>
          </a:xfrm>
          <a:prstGeom prst="ellipse">
            <a:avLst/>
          </a:prstGeom>
          <a:solidFill>
            <a:schemeClr val="tx1"/>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Raleway"/>
            </a:endParaRPr>
          </a:p>
        </p:txBody>
      </p:sp>
      <p:sp>
        <p:nvSpPr>
          <p:cNvPr id="222" name="Oval 221">
            <a:extLst>
              <a:ext uri="{FF2B5EF4-FFF2-40B4-BE49-F238E27FC236}">
                <a16:creationId xmlns:a16="http://schemas.microsoft.com/office/drawing/2014/main" id="{4DE9C461-3301-C201-1685-C6A2CB9D1B2E}"/>
              </a:ext>
            </a:extLst>
          </p:cNvPr>
          <p:cNvSpPr/>
          <p:nvPr/>
        </p:nvSpPr>
        <p:spPr>
          <a:xfrm>
            <a:off x="6826472" y="4485702"/>
            <a:ext cx="531491" cy="531491"/>
          </a:xfrm>
          <a:prstGeom prst="ellipse">
            <a:avLst/>
          </a:prstGeom>
          <a:solidFill>
            <a:srgbClr val="E8941A"/>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Raleway"/>
            </a:endParaRPr>
          </a:p>
        </p:txBody>
      </p:sp>
      <p:sp>
        <p:nvSpPr>
          <p:cNvPr id="223" name="Oval 222">
            <a:extLst>
              <a:ext uri="{FF2B5EF4-FFF2-40B4-BE49-F238E27FC236}">
                <a16:creationId xmlns:a16="http://schemas.microsoft.com/office/drawing/2014/main" id="{B018A0C6-5D5A-2E1C-5D31-DFE19AB48CD2}"/>
              </a:ext>
            </a:extLst>
          </p:cNvPr>
          <p:cNvSpPr/>
          <p:nvPr/>
        </p:nvSpPr>
        <p:spPr>
          <a:xfrm>
            <a:off x="7658100" y="3202310"/>
            <a:ext cx="531491" cy="531491"/>
          </a:xfrm>
          <a:prstGeom prst="ellipse">
            <a:avLst/>
          </a:prstGeom>
          <a:solidFill>
            <a:schemeClr val="tx1"/>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Raleway"/>
            </a:endParaRPr>
          </a:p>
        </p:txBody>
      </p:sp>
      <p:sp>
        <p:nvSpPr>
          <p:cNvPr id="224" name="Oval 223">
            <a:extLst>
              <a:ext uri="{FF2B5EF4-FFF2-40B4-BE49-F238E27FC236}">
                <a16:creationId xmlns:a16="http://schemas.microsoft.com/office/drawing/2014/main" id="{8EE8485D-9553-42C9-E7FE-8271A8FBF838}"/>
              </a:ext>
            </a:extLst>
          </p:cNvPr>
          <p:cNvSpPr/>
          <p:nvPr/>
        </p:nvSpPr>
        <p:spPr>
          <a:xfrm>
            <a:off x="6402710" y="1562100"/>
            <a:ext cx="531491" cy="531491"/>
          </a:xfrm>
          <a:prstGeom prst="ellipse">
            <a:avLst/>
          </a:prstGeom>
          <a:solidFill>
            <a:srgbClr val="E8941A"/>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Raleway"/>
            </a:endParaRPr>
          </a:p>
        </p:txBody>
      </p:sp>
      <p:sp>
        <p:nvSpPr>
          <p:cNvPr id="236" name="Oval 235">
            <a:extLst>
              <a:ext uri="{FF2B5EF4-FFF2-40B4-BE49-F238E27FC236}">
                <a16:creationId xmlns:a16="http://schemas.microsoft.com/office/drawing/2014/main" id="{D7DBF9BC-6088-43F0-F4A0-567F1ABFAE9E}"/>
              </a:ext>
            </a:extLst>
          </p:cNvPr>
          <p:cNvSpPr/>
          <p:nvPr/>
        </p:nvSpPr>
        <p:spPr>
          <a:xfrm>
            <a:off x="2018806" y="1785001"/>
            <a:ext cx="531491" cy="531491"/>
          </a:xfrm>
          <a:prstGeom prst="ellipse">
            <a:avLst/>
          </a:prstGeom>
          <a:solidFill>
            <a:srgbClr val="FCAB40"/>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Raleway"/>
            </a:endParaRPr>
          </a:p>
        </p:txBody>
      </p:sp>
      <p:sp>
        <p:nvSpPr>
          <p:cNvPr id="238" name="Freeform 103">
            <a:extLst>
              <a:ext uri="{FF2B5EF4-FFF2-40B4-BE49-F238E27FC236}">
                <a16:creationId xmlns:a16="http://schemas.microsoft.com/office/drawing/2014/main" id="{70A9A334-E3F8-49FC-65EF-4CFE716BD78C}"/>
              </a:ext>
            </a:extLst>
          </p:cNvPr>
          <p:cNvSpPr>
            <a:spLocks noEditPoints="1"/>
          </p:cNvSpPr>
          <p:nvPr/>
        </p:nvSpPr>
        <p:spPr bwMode="auto">
          <a:xfrm>
            <a:off x="1108742" y="3246332"/>
            <a:ext cx="285970" cy="312571"/>
          </a:xfrm>
          <a:custGeom>
            <a:avLst/>
            <a:gdLst>
              <a:gd name="T0" fmla="*/ 172 w 172"/>
              <a:gd name="T1" fmla="*/ 36 h 188"/>
              <a:gd name="T2" fmla="*/ 172 w 172"/>
              <a:gd name="T3" fmla="*/ 36 h 188"/>
              <a:gd name="T4" fmla="*/ 87 w 172"/>
              <a:gd name="T5" fmla="*/ 0 h 188"/>
              <a:gd name="T6" fmla="*/ 0 w 172"/>
              <a:gd name="T7" fmla="*/ 36 h 188"/>
              <a:gd name="T8" fmla="*/ 0 w 172"/>
              <a:gd name="T9" fmla="*/ 36 h 188"/>
              <a:gd name="T10" fmla="*/ 0 w 172"/>
              <a:gd name="T11" fmla="*/ 36 h 188"/>
              <a:gd name="T12" fmla="*/ 0 w 172"/>
              <a:gd name="T13" fmla="*/ 36 h 188"/>
              <a:gd name="T14" fmla="*/ 0 w 172"/>
              <a:gd name="T15" fmla="*/ 36 h 188"/>
              <a:gd name="T16" fmla="*/ 0 w 172"/>
              <a:gd name="T17" fmla="*/ 152 h 188"/>
              <a:gd name="T18" fmla="*/ 87 w 172"/>
              <a:gd name="T19" fmla="*/ 188 h 188"/>
              <a:gd name="T20" fmla="*/ 172 w 172"/>
              <a:gd name="T21" fmla="*/ 152 h 188"/>
              <a:gd name="T22" fmla="*/ 172 w 172"/>
              <a:gd name="T23" fmla="*/ 36 h 188"/>
              <a:gd name="T24" fmla="*/ 172 w 172"/>
              <a:gd name="T25" fmla="*/ 36 h 188"/>
              <a:gd name="T26" fmla="*/ 87 w 172"/>
              <a:gd name="T27" fmla="*/ 7 h 188"/>
              <a:gd name="T28" fmla="*/ 116 w 172"/>
              <a:gd name="T29" fmla="*/ 18 h 188"/>
              <a:gd name="T30" fmla="*/ 36 w 172"/>
              <a:gd name="T31" fmla="*/ 51 h 188"/>
              <a:gd name="T32" fmla="*/ 8 w 172"/>
              <a:gd name="T33" fmla="*/ 39 h 188"/>
              <a:gd name="T34" fmla="*/ 87 w 172"/>
              <a:gd name="T35" fmla="*/ 7 h 188"/>
              <a:gd name="T36" fmla="*/ 83 w 172"/>
              <a:gd name="T37" fmla="*/ 180 h 188"/>
              <a:gd name="T38" fmla="*/ 51 w 172"/>
              <a:gd name="T39" fmla="*/ 167 h 188"/>
              <a:gd name="T40" fmla="*/ 35 w 172"/>
              <a:gd name="T41" fmla="*/ 159 h 188"/>
              <a:gd name="T42" fmla="*/ 6 w 172"/>
              <a:gd name="T43" fmla="*/ 147 h 188"/>
              <a:gd name="T44" fmla="*/ 6 w 172"/>
              <a:gd name="T45" fmla="*/ 46 h 188"/>
              <a:gd name="T46" fmla="*/ 35 w 172"/>
              <a:gd name="T47" fmla="*/ 58 h 188"/>
              <a:gd name="T48" fmla="*/ 35 w 172"/>
              <a:gd name="T49" fmla="*/ 83 h 188"/>
              <a:gd name="T50" fmla="*/ 37 w 172"/>
              <a:gd name="T51" fmla="*/ 83 h 188"/>
              <a:gd name="T52" fmla="*/ 38 w 172"/>
              <a:gd name="T53" fmla="*/ 85 h 188"/>
              <a:gd name="T54" fmla="*/ 40 w 172"/>
              <a:gd name="T55" fmla="*/ 84 h 188"/>
              <a:gd name="T56" fmla="*/ 43 w 172"/>
              <a:gd name="T57" fmla="*/ 86 h 188"/>
              <a:gd name="T58" fmla="*/ 45 w 172"/>
              <a:gd name="T59" fmla="*/ 86 h 188"/>
              <a:gd name="T60" fmla="*/ 49 w 172"/>
              <a:gd name="T61" fmla="*/ 90 h 188"/>
              <a:gd name="T62" fmla="*/ 49 w 172"/>
              <a:gd name="T63" fmla="*/ 64 h 188"/>
              <a:gd name="T64" fmla="*/ 51 w 172"/>
              <a:gd name="T65" fmla="*/ 64 h 188"/>
              <a:gd name="T66" fmla="*/ 83 w 172"/>
              <a:gd name="T67" fmla="*/ 78 h 188"/>
              <a:gd name="T68" fmla="*/ 83 w 172"/>
              <a:gd name="T69" fmla="*/ 180 h 188"/>
              <a:gd name="T70" fmla="*/ 87 w 172"/>
              <a:gd name="T71" fmla="*/ 73 h 188"/>
              <a:gd name="T72" fmla="*/ 54 w 172"/>
              <a:gd name="T73" fmla="*/ 59 h 188"/>
              <a:gd name="T74" fmla="*/ 133 w 172"/>
              <a:gd name="T75" fmla="*/ 26 h 188"/>
              <a:gd name="T76" fmla="*/ 164 w 172"/>
              <a:gd name="T77" fmla="*/ 39 h 188"/>
              <a:gd name="T78" fmla="*/ 87 w 172"/>
              <a:gd name="T79" fmla="*/ 73 h 188"/>
              <a:gd name="T80" fmla="*/ 167 w 172"/>
              <a:gd name="T81" fmla="*/ 147 h 188"/>
              <a:gd name="T82" fmla="*/ 89 w 172"/>
              <a:gd name="T83" fmla="*/ 180 h 188"/>
              <a:gd name="T84" fmla="*/ 89 w 172"/>
              <a:gd name="T85" fmla="*/ 78 h 188"/>
              <a:gd name="T86" fmla="*/ 167 w 172"/>
              <a:gd name="T87" fmla="*/ 46 h 188"/>
              <a:gd name="T88" fmla="*/ 167 w 172"/>
              <a:gd name="T89" fmla="*/ 147 h 188"/>
              <a:gd name="T90" fmla="*/ 167 w 172"/>
              <a:gd name="T91" fmla="*/ 147 h 188"/>
              <a:gd name="T92" fmla="*/ 167 w 172"/>
              <a:gd name="T93" fmla="*/ 147 h 188"/>
              <a:gd name="T94" fmla="*/ 167 w 172"/>
              <a:gd name="T95" fmla="*/ 14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88">
                <a:moveTo>
                  <a:pt x="172" y="36"/>
                </a:moveTo>
                <a:lnTo>
                  <a:pt x="172" y="36"/>
                </a:lnTo>
                <a:lnTo>
                  <a:pt x="87" y="0"/>
                </a:lnTo>
                <a:lnTo>
                  <a:pt x="0" y="36"/>
                </a:lnTo>
                <a:lnTo>
                  <a:pt x="0" y="36"/>
                </a:lnTo>
                <a:lnTo>
                  <a:pt x="0" y="36"/>
                </a:lnTo>
                <a:lnTo>
                  <a:pt x="0" y="36"/>
                </a:lnTo>
                <a:lnTo>
                  <a:pt x="0" y="36"/>
                </a:lnTo>
                <a:lnTo>
                  <a:pt x="0" y="152"/>
                </a:lnTo>
                <a:lnTo>
                  <a:pt x="87" y="188"/>
                </a:lnTo>
                <a:lnTo>
                  <a:pt x="172" y="152"/>
                </a:lnTo>
                <a:lnTo>
                  <a:pt x="172" y="36"/>
                </a:lnTo>
                <a:lnTo>
                  <a:pt x="172" y="36"/>
                </a:lnTo>
                <a:close/>
                <a:moveTo>
                  <a:pt x="87" y="7"/>
                </a:moveTo>
                <a:lnTo>
                  <a:pt x="116" y="18"/>
                </a:lnTo>
                <a:lnTo>
                  <a:pt x="36" y="51"/>
                </a:lnTo>
                <a:lnTo>
                  <a:pt x="8" y="39"/>
                </a:lnTo>
                <a:lnTo>
                  <a:pt x="87" y="7"/>
                </a:lnTo>
                <a:close/>
                <a:moveTo>
                  <a:pt x="83" y="180"/>
                </a:moveTo>
                <a:lnTo>
                  <a:pt x="51" y="167"/>
                </a:lnTo>
                <a:lnTo>
                  <a:pt x="35" y="159"/>
                </a:lnTo>
                <a:lnTo>
                  <a:pt x="6" y="147"/>
                </a:lnTo>
                <a:lnTo>
                  <a:pt x="6" y="46"/>
                </a:lnTo>
                <a:lnTo>
                  <a:pt x="35" y="58"/>
                </a:lnTo>
                <a:lnTo>
                  <a:pt x="35" y="83"/>
                </a:lnTo>
                <a:lnTo>
                  <a:pt x="37" y="83"/>
                </a:lnTo>
                <a:lnTo>
                  <a:pt x="38" y="85"/>
                </a:lnTo>
                <a:lnTo>
                  <a:pt x="40" y="84"/>
                </a:lnTo>
                <a:lnTo>
                  <a:pt x="43" y="86"/>
                </a:lnTo>
                <a:lnTo>
                  <a:pt x="45" y="86"/>
                </a:lnTo>
                <a:lnTo>
                  <a:pt x="49" y="90"/>
                </a:lnTo>
                <a:lnTo>
                  <a:pt x="49" y="64"/>
                </a:lnTo>
                <a:lnTo>
                  <a:pt x="51" y="64"/>
                </a:lnTo>
                <a:lnTo>
                  <a:pt x="83" y="78"/>
                </a:lnTo>
                <a:lnTo>
                  <a:pt x="83" y="180"/>
                </a:lnTo>
                <a:close/>
                <a:moveTo>
                  <a:pt x="87" y="73"/>
                </a:moveTo>
                <a:lnTo>
                  <a:pt x="54" y="59"/>
                </a:lnTo>
                <a:lnTo>
                  <a:pt x="133" y="26"/>
                </a:lnTo>
                <a:lnTo>
                  <a:pt x="164" y="39"/>
                </a:lnTo>
                <a:lnTo>
                  <a:pt x="87" y="73"/>
                </a:lnTo>
                <a:close/>
                <a:moveTo>
                  <a:pt x="167" y="147"/>
                </a:moveTo>
                <a:lnTo>
                  <a:pt x="89" y="180"/>
                </a:lnTo>
                <a:lnTo>
                  <a:pt x="89" y="78"/>
                </a:lnTo>
                <a:lnTo>
                  <a:pt x="167" y="46"/>
                </a:lnTo>
                <a:lnTo>
                  <a:pt x="167" y="147"/>
                </a:lnTo>
                <a:lnTo>
                  <a:pt x="167" y="147"/>
                </a:lnTo>
                <a:close/>
                <a:moveTo>
                  <a:pt x="167" y="147"/>
                </a:moveTo>
                <a:lnTo>
                  <a:pt x="167" y="147"/>
                </a:ln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nvGrpSpPr>
          <p:cNvPr id="239" name="Group 238">
            <a:extLst>
              <a:ext uri="{FF2B5EF4-FFF2-40B4-BE49-F238E27FC236}">
                <a16:creationId xmlns:a16="http://schemas.microsoft.com/office/drawing/2014/main" id="{41BC06C3-D77C-33D1-17DD-B61B56EA11A0}"/>
              </a:ext>
            </a:extLst>
          </p:cNvPr>
          <p:cNvGrpSpPr/>
          <p:nvPr/>
        </p:nvGrpSpPr>
        <p:grpSpPr>
          <a:xfrm>
            <a:off x="1237193" y="4478129"/>
            <a:ext cx="531491" cy="531491"/>
            <a:chOff x="3006861" y="4669179"/>
            <a:chExt cx="708654" cy="708654"/>
          </a:xfrm>
        </p:grpSpPr>
        <p:sp>
          <p:nvSpPr>
            <p:cNvPr id="240" name="Oval 239">
              <a:extLst>
                <a:ext uri="{FF2B5EF4-FFF2-40B4-BE49-F238E27FC236}">
                  <a16:creationId xmlns:a16="http://schemas.microsoft.com/office/drawing/2014/main" id="{8EACA212-FEA6-11D0-C84B-0BE50E39B27D}"/>
                </a:ext>
              </a:extLst>
            </p:cNvPr>
            <p:cNvSpPr/>
            <p:nvPr/>
          </p:nvSpPr>
          <p:spPr>
            <a:xfrm>
              <a:off x="3006861" y="4669179"/>
              <a:ext cx="708654" cy="708654"/>
            </a:xfrm>
            <a:prstGeom prst="ellipse">
              <a:avLst/>
            </a:prstGeom>
            <a:solidFill>
              <a:srgbClr val="E8941A"/>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Raleway"/>
              </a:endParaRPr>
            </a:p>
          </p:txBody>
        </p:sp>
        <p:sp>
          <p:nvSpPr>
            <p:cNvPr id="241" name="Freeform 79">
              <a:extLst>
                <a:ext uri="{FF2B5EF4-FFF2-40B4-BE49-F238E27FC236}">
                  <a16:creationId xmlns:a16="http://schemas.microsoft.com/office/drawing/2014/main" id="{91054C01-984F-CDC0-37D6-E551554BA9A5}"/>
                </a:ext>
              </a:extLst>
            </p:cNvPr>
            <p:cNvSpPr>
              <a:spLocks noEditPoints="1"/>
            </p:cNvSpPr>
            <p:nvPr/>
          </p:nvSpPr>
          <p:spPr bwMode="auto">
            <a:xfrm>
              <a:off x="3177799" y="4805446"/>
              <a:ext cx="363872" cy="368700"/>
            </a:xfrm>
            <a:custGeom>
              <a:avLst/>
              <a:gdLst>
                <a:gd name="T0" fmla="*/ 123 w 139"/>
                <a:gd name="T1" fmla="*/ 15 h 138"/>
                <a:gd name="T2" fmla="*/ 87 w 139"/>
                <a:gd name="T3" fmla="*/ 0 h 138"/>
                <a:gd name="T4" fmla="*/ 87 w 139"/>
                <a:gd name="T5" fmla="*/ 0 h 138"/>
                <a:gd name="T6" fmla="*/ 50 w 139"/>
                <a:gd name="T7" fmla="*/ 15 h 138"/>
                <a:gd name="T8" fmla="*/ 34 w 139"/>
                <a:gd name="T9" fmla="*/ 52 h 138"/>
                <a:gd name="T10" fmla="*/ 42 w 139"/>
                <a:gd name="T11" fmla="*/ 78 h 138"/>
                <a:gd name="T12" fmla="*/ 4 w 139"/>
                <a:gd name="T13" fmla="*/ 116 h 138"/>
                <a:gd name="T14" fmla="*/ 0 w 139"/>
                <a:gd name="T15" fmla="*/ 125 h 138"/>
                <a:gd name="T16" fmla="*/ 4 w 139"/>
                <a:gd name="T17" fmla="*/ 134 h 138"/>
                <a:gd name="T18" fmla="*/ 4 w 139"/>
                <a:gd name="T19" fmla="*/ 135 h 138"/>
                <a:gd name="T20" fmla="*/ 13 w 139"/>
                <a:gd name="T21" fmla="*/ 138 h 138"/>
                <a:gd name="T22" fmla="*/ 22 w 139"/>
                <a:gd name="T23" fmla="*/ 135 h 138"/>
                <a:gd name="T24" fmla="*/ 60 w 139"/>
                <a:gd name="T25" fmla="*/ 97 h 138"/>
                <a:gd name="T26" fmla="*/ 87 w 139"/>
                <a:gd name="T27" fmla="*/ 104 h 138"/>
                <a:gd name="T28" fmla="*/ 123 w 139"/>
                <a:gd name="T29" fmla="*/ 89 h 138"/>
                <a:gd name="T30" fmla="*/ 139 w 139"/>
                <a:gd name="T31" fmla="*/ 52 h 138"/>
                <a:gd name="T32" fmla="*/ 123 w 139"/>
                <a:gd name="T33" fmla="*/ 15 h 138"/>
                <a:gd name="T34" fmla="*/ 16 w 139"/>
                <a:gd name="T35" fmla="*/ 128 h 138"/>
                <a:gd name="T36" fmla="*/ 13 w 139"/>
                <a:gd name="T37" fmla="*/ 129 h 138"/>
                <a:gd name="T38" fmla="*/ 11 w 139"/>
                <a:gd name="T39" fmla="*/ 128 h 138"/>
                <a:gd name="T40" fmla="*/ 10 w 139"/>
                <a:gd name="T41" fmla="*/ 128 h 138"/>
                <a:gd name="T42" fmla="*/ 9 w 139"/>
                <a:gd name="T43" fmla="*/ 125 h 138"/>
                <a:gd name="T44" fmla="*/ 10 w 139"/>
                <a:gd name="T45" fmla="*/ 123 h 138"/>
                <a:gd name="T46" fmla="*/ 47 w 139"/>
                <a:gd name="T47" fmla="*/ 86 h 138"/>
                <a:gd name="T48" fmla="*/ 50 w 139"/>
                <a:gd name="T49" fmla="*/ 89 h 138"/>
                <a:gd name="T50" fmla="*/ 53 w 139"/>
                <a:gd name="T51" fmla="*/ 91 h 138"/>
                <a:gd name="T52" fmla="*/ 16 w 139"/>
                <a:gd name="T53" fmla="*/ 128 h 138"/>
                <a:gd name="T54" fmla="*/ 117 w 139"/>
                <a:gd name="T55" fmla="*/ 82 h 138"/>
                <a:gd name="T56" fmla="*/ 87 w 139"/>
                <a:gd name="T57" fmla="*/ 95 h 138"/>
                <a:gd name="T58" fmla="*/ 56 w 139"/>
                <a:gd name="T59" fmla="*/ 82 h 138"/>
                <a:gd name="T60" fmla="*/ 43 w 139"/>
                <a:gd name="T61" fmla="*/ 52 h 138"/>
                <a:gd name="T62" fmla="*/ 56 w 139"/>
                <a:gd name="T63" fmla="*/ 21 h 138"/>
                <a:gd name="T64" fmla="*/ 87 w 139"/>
                <a:gd name="T65" fmla="*/ 9 h 138"/>
                <a:gd name="T66" fmla="*/ 117 w 139"/>
                <a:gd name="T67" fmla="*/ 21 h 138"/>
                <a:gd name="T68" fmla="*/ 130 w 139"/>
                <a:gd name="T69" fmla="*/ 52 h 138"/>
                <a:gd name="T70" fmla="*/ 117 w 139"/>
                <a:gd name="T71" fmla="*/ 82 h 138"/>
                <a:gd name="T72" fmla="*/ 117 w 139"/>
                <a:gd name="T73" fmla="*/ 82 h 138"/>
                <a:gd name="T74" fmla="*/ 117 w 139"/>
                <a:gd name="T75" fmla="*/ 8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9" h="138">
                  <a:moveTo>
                    <a:pt x="123" y="15"/>
                  </a:moveTo>
                  <a:cubicBezTo>
                    <a:pt x="114" y="5"/>
                    <a:pt x="100" y="0"/>
                    <a:pt x="87" y="0"/>
                  </a:cubicBezTo>
                  <a:cubicBezTo>
                    <a:pt x="87" y="0"/>
                    <a:pt x="87" y="0"/>
                    <a:pt x="87" y="0"/>
                  </a:cubicBezTo>
                  <a:cubicBezTo>
                    <a:pt x="73" y="0"/>
                    <a:pt x="60" y="5"/>
                    <a:pt x="50" y="15"/>
                  </a:cubicBezTo>
                  <a:cubicBezTo>
                    <a:pt x="40" y="25"/>
                    <a:pt x="34" y="38"/>
                    <a:pt x="34" y="52"/>
                  </a:cubicBezTo>
                  <a:cubicBezTo>
                    <a:pt x="34" y="61"/>
                    <a:pt x="37" y="71"/>
                    <a:pt x="42" y="78"/>
                  </a:cubicBezTo>
                  <a:cubicBezTo>
                    <a:pt x="4" y="116"/>
                    <a:pt x="4" y="116"/>
                    <a:pt x="4" y="116"/>
                  </a:cubicBezTo>
                  <a:cubicBezTo>
                    <a:pt x="1" y="119"/>
                    <a:pt x="0" y="122"/>
                    <a:pt x="0" y="125"/>
                  </a:cubicBezTo>
                  <a:cubicBezTo>
                    <a:pt x="0" y="129"/>
                    <a:pt x="1" y="132"/>
                    <a:pt x="4" y="134"/>
                  </a:cubicBezTo>
                  <a:cubicBezTo>
                    <a:pt x="4" y="135"/>
                    <a:pt x="4" y="135"/>
                    <a:pt x="4" y="135"/>
                  </a:cubicBezTo>
                  <a:cubicBezTo>
                    <a:pt x="7" y="137"/>
                    <a:pt x="10" y="138"/>
                    <a:pt x="13" y="138"/>
                  </a:cubicBezTo>
                  <a:cubicBezTo>
                    <a:pt x="16" y="138"/>
                    <a:pt x="20" y="137"/>
                    <a:pt x="22" y="135"/>
                  </a:cubicBezTo>
                  <a:cubicBezTo>
                    <a:pt x="60" y="97"/>
                    <a:pt x="60" y="97"/>
                    <a:pt x="60" y="97"/>
                  </a:cubicBezTo>
                  <a:cubicBezTo>
                    <a:pt x="68" y="102"/>
                    <a:pt x="77" y="104"/>
                    <a:pt x="87" y="104"/>
                  </a:cubicBezTo>
                  <a:cubicBezTo>
                    <a:pt x="100" y="104"/>
                    <a:pt x="114" y="99"/>
                    <a:pt x="123" y="89"/>
                  </a:cubicBezTo>
                  <a:cubicBezTo>
                    <a:pt x="133" y="79"/>
                    <a:pt x="139" y="66"/>
                    <a:pt x="139" y="52"/>
                  </a:cubicBezTo>
                  <a:cubicBezTo>
                    <a:pt x="139" y="38"/>
                    <a:pt x="133" y="25"/>
                    <a:pt x="123" y="15"/>
                  </a:cubicBezTo>
                  <a:close/>
                  <a:moveTo>
                    <a:pt x="16" y="128"/>
                  </a:moveTo>
                  <a:cubicBezTo>
                    <a:pt x="15" y="129"/>
                    <a:pt x="14" y="129"/>
                    <a:pt x="13" y="129"/>
                  </a:cubicBezTo>
                  <a:cubicBezTo>
                    <a:pt x="12" y="129"/>
                    <a:pt x="11" y="129"/>
                    <a:pt x="11" y="128"/>
                  </a:cubicBezTo>
                  <a:cubicBezTo>
                    <a:pt x="10" y="128"/>
                    <a:pt x="10" y="128"/>
                    <a:pt x="10" y="128"/>
                  </a:cubicBezTo>
                  <a:cubicBezTo>
                    <a:pt x="9" y="127"/>
                    <a:pt x="9" y="126"/>
                    <a:pt x="9" y="125"/>
                  </a:cubicBezTo>
                  <a:cubicBezTo>
                    <a:pt x="9" y="124"/>
                    <a:pt x="9" y="123"/>
                    <a:pt x="10" y="123"/>
                  </a:cubicBezTo>
                  <a:cubicBezTo>
                    <a:pt x="47" y="86"/>
                    <a:pt x="47" y="86"/>
                    <a:pt x="47" y="86"/>
                  </a:cubicBezTo>
                  <a:cubicBezTo>
                    <a:pt x="48" y="87"/>
                    <a:pt x="49" y="88"/>
                    <a:pt x="50" y="89"/>
                  </a:cubicBezTo>
                  <a:cubicBezTo>
                    <a:pt x="51" y="90"/>
                    <a:pt x="52" y="91"/>
                    <a:pt x="53" y="91"/>
                  </a:cubicBezTo>
                  <a:lnTo>
                    <a:pt x="16" y="128"/>
                  </a:lnTo>
                  <a:close/>
                  <a:moveTo>
                    <a:pt x="117" y="82"/>
                  </a:moveTo>
                  <a:cubicBezTo>
                    <a:pt x="109" y="91"/>
                    <a:pt x="98" y="95"/>
                    <a:pt x="87" y="95"/>
                  </a:cubicBezTo>
                  <a:cubicBezTo>
                    <a:pt x="75" y="95"/>
                    <a:pt x="64" y="91"/>
                    <a:pt x="56" y="82"/>
                  </a:cubicBezTo>
                  <a:cubicBezTo>
                    <a:pt x="48" y="74"/>
                    <a:pt x="43" y="63"/>
                    <a:pt x="43" y="52"/>
                  </a:cubicBezTo>
                  <a:cubicBezTo>
                    <a:pt x="43" y="40"/>
                    <a:pt x="48" y="30"/>
                    <a:pt x="56" y="21"/>
                  </a:cubicBezTo>
                  <a:cubicBezTo>
                    <a:pt x="64" y="13"/>
                    <a:pt x="75" y="9"/>
                    <a:pt x="87" y="9"/>
                  </a:cubicBezTo>
                  <a:cubicBezTo>
                    <a:pt x="98" y="9"/>
                    <a:pt x="109" y="13"/>
                    <a:pt x="117" y="21"/>
                  </a:cubicBezTo>
                  <a:cubicBezTo>
                    <a:pt x="125" y="30"/>
                    <a:pt x="130" y="40"/>
                    <a:pt x="130" y="52"/>
                  </a:cubicBezTo>
                  <a:cubicBezTo>
                    <a:pt x="130" y="63"/>
                    <a:pt x="125" y="74"/>
                    <a:pt x="117" y="82"/>
                  </a:cubicBezTo>
                  <a:close/>
                  <a:moveTo>
                    <a:pt x="117" y="82"/>
                  </a:moveTo>
                  <a:cubicBezTo>
                    <a:pt x="117" y="82"/>
                    <a:pt x="117" y="82"/>
                    <a:pt x="117" y="82"/>
                  </a:cubicBezTo>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grpSp>
        <p:nvGrpSpPr>
          <p:cNvPr id="248" name="Group 247">
            <a:extLst>
              <a:ext uri="{FF2B5EF4-FFF2-40B4-BE49-F238E27FC236}">
                <a16:creationId xmlns:a16="http://schemas.microsoft.com/office/drawing/2014/main" id="{BFAFBA11-E182-BAED-370E-C6F1C8C6200C}"/>
              </a:ext>
            </a:extLst>
          </p:cNvPr>
          <p:cNvGrpSpPr/>
          <p:nvPr/>
        </p:nvGrpSpPr>
        <p:grpSpPr>
          <a:xfrm>
            <a:off x="6944536" y="4657630"/>
            <a:ext cx="314437" cy="187635"/>
            <a:chOff x="3495431" y="3561767"/>
            <a:chExt cx="613822" cy="366289"/>
          </a:xfrm>
          <a:solidFill>
            <a:sysClr val="window" lastClr="FFFFFF"/>
          </a:solidFill>
        </p:grpSpPr>
        <p:sp>
          <p:nvSpPr>
            <p:cNvPr id="249" name="Freeform 102">
              <a:extLst>
                <a:ext uri="{FF2B5EF4-FFF2-40B4-BE49-F238E27FC236}">
                  <a16:creationId xmlns:a16="http://schemas.microsoft.com/office/drawing/2014/main" id="{09C92F83-A9C3-C7E9-E780-1D587EC446D7}"/>
                </a:ext>
              </a:extLst>
            </p:cNvPr>
            <p:cNvSpPr>
              <a:spLocks noEditPoints="1"/>
            </p:cNvSpPr>
            <p:nvPr/>
          </p:nvSpPr>
          <p:spPr bwMode="auto">
            <a:xfrm>
              <a:off x="3501600" y="3567936"/>
              <a:ext cx="602255" cy="353951"/>
            </a:xfrm>
            <a:custGeom>
              <a:avLst/>
              <a:gdLst>
                <a:gd name="T0" fmla="*/ 410 w 410"/>
                <a:gd name="T1" fmla="*/ 47 h 240"/>
                <a:gd name="T2" fmla="*/ 410 w 410"/>
                <a:gd name="T3" fmla="*/ 0 h 240"/>
                <a:gd name="T4" fmla="*/ 363 w 410"/>
                <a:gd name="T5" fmla="*/ 0 h 240"/>
                <a:gd name="T6" fmla="*/ 363 w 410"/>
                <a:gd name="T7" fmla="*/ 17 h 240"/>
                <a:gd name="T8" fmla="*/ 47 w 410"/>
                <a:gd name="T9" fmla="*/ 17 h 240"/>
                <a:gd name="T10" fmla="*/ 47 w 410"/>
                <a:gd name="T11" fmla="*/ 0 h 240"/>
                <a:gd name="T12" fmla="*/ 0 w 410"/>
                <a:gd name="T13" fmla="*/ 0 h 240"/>
                <a:gd name="T14" fmla="*/ 0 w 410"/>
                <a:gd name="T15" fmla="*/ 47 h 240"/>
                <a:gd name="T16" fmla="*/ 47 w 410"/>
                <a:gd name="T17" fmla="*/ 47 h 240"/>
                <a:gd name="T18" fmla="*/ 47 w 410"/>
                <a:gd name="T19" fmla="*/ 31 h 240"/>
                <a:gd name="T20" fmla="*/ 159 w 410"/>
                <a:gd name="T21" fmla="*/ 31 h 240"/>
                <a:gd name="T22" fmla="*/ 159 w 410"/>
                <a:gd name="T23" fmla="*/ 54 h 240"/>
                <a:gd name="T24" fmla="*/ 18 w 410"/>
                <a:gd name="T25" fmla="*/ 216 h 240"/>
                <a:gd name="T26" fmla="*/ 12 w 410"/>
                <a:gd name="T27" fmla="*/ 216 h 240"/>
                <a:gd name="T28" fmla="*/ 12 w 410"/>
                <a:gd name="T29" fmla="*/ 240 h 240"/>
                <a:gd name="T30" fmla="*/ 35 w 410"/>
                <a:gd name="T31" fmla="*/ 240 h 240"/>
                <a:gd name="T32" fmla="*/ 35 w 410"/>
                <a:gd name="T33" fmla="*/ 216 h 240"/>
                <a:gd name="T34" fmla="*/ 32 w 410"/>
                <a:gd name="T35" fmla="*/ 216 h 240"/>
                <a:gd name="T36" fmla="*/ 159 w 410"/>
                <a:gd name="T37" fmla="*/ 69 h 240"/>
                <a:gd name="T38" fmla="*/ 159 w 410"/>
                <a:gd name="T39" fmla="*/ 95 h 240"/>
                <a:gd name="T40" fmla="*/ 230 w 410"/>
                <a:gd name="T41" fmla="*/ 95 h 240"/>
                <a:gd name="T42" fmla="*/ 230 w 410"/>
                <a:gd name="T43" fmla="*/ 70 h 240"/>
                <a:gd name="T44" fmla="*/ 355 w 410"/>
                <a:gd name="T45" fmla="*/ 216 h 240"/>
                <a:gd name="T46" fmla="*/ 352 w 410"/>
                <a:gd name="T47" fmla="*/ 216 h 240"/>
                <a:gd name="T48" fmla="*/ 352 w 410"/>
                <a:gd name="T49" fmla="*/ 240 h 240"/>
                <a:gd name="T50" fmla="*/ 375 w 410"/>
                <a:gd name="T51" fmla="*/ 240 h 240"/>
                <a:gd name="T52" fmla="*/ 375 w 410"/>
                <a:gd name="T53" fmla="*/ 216 h 240"/>
                <a:gd name="T54" fmla="*/ 369 w 410"/>
                <a:gd name="T55" fmla="*/ 216 h 240"/>
                <a:gd name="T56" fmla="*/ 230 w 410"/>
                <a:gd name="T57" fmla="*/ 54 h 240"/>
                <a:gd name="T58" fmla="*/ 230 w 410"/>
                <a:gd name="T59" fmla="*/ 31 h 240"/>
                <a:gd name="T60" fmla="*/ 363 w 410"/>
                <a:gd name="T61" fmla="*/ 31 h 240"/>
                <a:gd name="T62" fmla="*/ 363 w 410"/>
                <a:gd name="T63" fmla="*/ 47 h 240"/>
                <a:gd name="T64" fmla="*/ 410 w 410"/>
                <a:gd name="T65" fmla="*/ 47 h 240"/>
                <a:gd name="T66" fmla="*/ 216 w 410"/>
                <a:gd name="T67" fmla="*/ 81 h 240"/>
                <a:gd name="T68" fmla="*/ 173 w 410"/>
                <a:gd name="T69" fmla="*/ 81 h 240"/>
                <a:gd name="T70" fmla="*/ 173 w 410"/>
                <a:gd name="T71" fmla="*/ 37 h 240"/>
                <a:gd name="T72" fmla="*/ 216 w 410"/>
                <a:gd name="T73" fmla="*/ 37 h 240"/>
                <a:gd name="T74" fmla="*/ 216 w 410"/>
                <a:gd name="T75" fmla="*/ 81 h 240"/>
                <a:gd name="T76" fmla="*/ 216 w 410"/>
                <a:gd name="T77" fmla="*/ 81 h 240"/>
                <a:gd name="T78" fmla="*/ 216 w 410"/>
                <a:gd name="T79" fmla="*/ 8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 h="240">
                  <a:moveTo>
                    <a:pt x="410" y="47"/>
                  </a:moveTo>
                  <a:cubicBezTo>
                    <a:pt x="410" y="0"/>
                    <a:pt x="410" y="0"/>
                    <a:pt x="410" y="0"/>
                  </a:cubicBezTo>
                  <a:cubicBezTo>
                    <a:pt x="363" y="0"/>
                    <a:pt x="363" y="0"/>
                    <a:pt x="363" y="0"/>
                  </a:cubicBezTo>
                  <a:cubicBezTo>
                    <a:pt x="363" y="17"/>
                    <a:pt x="363" y="17"/>
                    <a:pt x="363" y="17"/>
                  </a:cubicBezTo>
                  <a:cubicBezTo>
                    <a:pt x="47" y="17"/>
                    <a:pt x="47" y="17"/>
                    <a:pt x="47" y="17"/>
                  </a:cubicBezTo>
                  <a:cubicBezTo>
                    <a:pt x="47" y="0"/>
                    <a:pt x="47" y="0"/>
                    <a:pt x="47" y="0"/>
                  </a:cubicBezTo>
                  <a:cubicBezTo>
                    <a:pt x="0" y="0"/>
                    <a:pt x="0" y="0"/>
                    <a:pt x="0" y="0"/>
                  </a:cubicBezTo>
                  <a:cubicBezTo>
                    <a:pt x="0" y="47"/>
                    <a:pt x="0" y="47"/>
                    <a:pt x="0" y="47"/>
                  </a:cubicBezTo>
                  <a:cubicBezTo>
                    <a:pt x="47" y="47"/>
                    <a:pt x="47" y="47"/>
                    <a:pt x="47" y="47"/>
                  </a:cubicBezTo>
                  <a:cubicBezTo>
                    <a:pt x="47" y="31"/>
                    <a:pt x="47" y="31"/>
                    <a:pt x="47" y="31"/>
                  </a:cubicBezTo>
                  <a:cubicBezTo>
                    <a:pt x="159" y="31"/>
                    <a:pt x="159" y="31"/>
                    <a:pt x="159" y="31"/>
                  </a:cubicBezTo>
                  <a:cubicBezTo>
                    <a:pt x="159" y="54"/>
                    <a:pt x="159" y="54"/>
                    <a:pt x="159" y="54"/>
                  </a:cubicBezTo>
                  <a:cubicBezTo>
                    <a:pt x="134" y="63"/>
                    <a:pt x="29" y="107"/>
                    <a:pt x="18" y="216"/>
                  </a:cubicBezTo>
                  <a:cubicBezTo>
                    <a:pt x="12" y="216"/>
                    <a:pt x="12" y="216"/>
                    <a:pt x="12" y="216"/>
                  </a:cubicBezTo>
                  <a:cubicBezTo>
                    <a:pt x="12" y="240"/>
                    <a:pt x="12" y="240"/>
                    <a:pt x="12" y="240"/>
                  </a:cubicBezTo>
                  <a:cubicBezTo>
                    <a:pt x="35" y="240"/>
                    <a:pt x="35" y="240"/>
                    <a:pt x="35" y="240"/>
                  </a:cubicBezTo>
                  <a:cubicBezTo>
                    <a:pt x="35" y="216"/>
                    <a:pt x="35" y="216"/>
                    <a:pt x="35" y="216"/>
                  </a:cubicBezTo>
                  <a:cubicBezTo>
                    <a:pt x="32" y="216"/>
                    <a:pt x="32" y="216"/>
                    <a:pt x="32" y="216"/>
                  </a:cubicBezTo>
                  <a:cubicBezTo>
                    <a:pt x="42" y="122"/>
                    <a:pt x="130" y="80"/>
                    <a:pt x="159" y="69"/>
                  </a:cubicBezTo>
                  <a:cubicBezTo>
                    <a:pt x="159" y="95"/>
                    <a:pt x="159" y="95"/>
                    <a:pt x="159" y="95"/>
                  </a:cubicBezTo>
                  <a:cubicBezTo>
                    <a:pt x="230" y="95"/>
                    <a:pt x="230" y="95"/>
                    <a:pt x="230" y="95"/>
                  </a:cubicBezTo>
                  <a:cubicBezTo>
                    <a:pt x="230" y="70"/>
                    <a:pt x="230" y="70"/>
                    <a:pt x="230" y="70"/>
                  </a:cubicBezTo>
                  <a:cubicBezTo>
                    <a:pt x="261" y="82"/>
                    <a:pt x="345" y="124"/>
                    <a:pt x="355" y="216"/>
                  </a:cubicBezTo>
                  <a:cubicBezTo>
                    <a:pt x="352" y="216"/>
                    <a:pt x="352" y="216"/>
                    <a:pt x="352" y="216"/>
                  </a:cubicBezTo>
                  <a:cubicBezTo>
                    <a:pt x="352" y="240"/>
                    <a:pt x="352" y="240"/>
                    <a:pt x="352" y="240"/>
                  </a:cubicBezTo>
                  <a:cubicBezTo>
                    <a:pt x="375" y="240"/>
                    <a:pt x="375" y="240"/>
                    <a:pt x="375" y="240"/>
                  </a:cubicBezTo>
                  <a:cubicBezTo>
                    <a:pt x="375" y="216"/>
                    <a:pt x="375" y="216"/>
                    <a:pt x="375" y="216"/>
                  </a:cubicBezTo>
                  <a:cubicBezTo>
                    <a:pt x="369" y="216"/>
                    <a:pt x="369" y="216"/>
                    <a:pt x="369" y="216"/>
                  </a:cubicBezTo>
                  <a:cubicBezTo>
                    <a:pt x="359" y="110"/>
                    <a:pt x="258" y="65"/>
                    <a:pt x="230" y="54"/>
                  </a:cubicBezTo>
                  <a:cubicBezTo>
                    <a:pt x="230" y="31"/>
                    <a:pt x="230" y="31"/>
                    <a:pt x="230" y="31"/>
                  </a:cubicBezTo>
                  <a:cubicBezTo>
                    <a:pt x="363" y="31"/>
                    <a:pt x="363" y="31"/>
                    <a:pt x="363" y="31"/>
                  </a:cubicBezTo>
                  <a:cubicBezTo>
                    <a:pt x="363" y="47"/>
                    <a:pt x="363" y="47"/>
                    <a:pt x="363" y="47"/>
                  </a:cubicBezTo>
                  <a:cubicBezTo>
                    <a:pt x="410" y="47"/>
                    <a:pt x="410" y="47"/>
                    <a:pt x="410" y="47"/>
                  </a:cubicBezTo>
                  <a:close/>
                  <a:moveTo>
                    <a:pt x="216" y="81"/>
                  </a:moveTo>
                  <a:cubicBezTo>
                    <a:pt x="173" y="81"/>
                    <a:pt x="173" y="81"/>
                    <a:pt x="173" y="81"/>
                  </a:cubicBezTo>
                  <a:cubicBezTo>
                    <a:pt x="173" y="37"/>
                    <a:pt x="173" y="37"/>
                    <a:pt x="173" y="37"/>
                  </a:cubicBezTo>
                  <a:cubicBezTo>
                    <a:pt x="216" y="37"/>
                    <a:pt x="216" y="37"/>
                    <a:pt x="216" y="37"/>
                  </a:cubicBezTo>
                  <a:lnTo>
                    <a:pt x="216" y="81"/>
                  </a:lnTo>
                  <a:close/>
                  <a:moveTo>
                    <a:pt x="216" y="81"/>
                  </a:moveTo>
                  <a:cubicBezTo>
                    <a:pt x="216" y="81"/>
                    <a:pt x="216" y="81"/>
                    <a:pt x="216"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50" name="Freeform 103">
              <a:extLst>
                <a:ext uri="{FF2B5EF4-FFF2-40B4-BE49-F238E27FC236}">
                  <a16:creationId xmlns:a16="http://schemas.microsoft.com/office/drawing/2014/main" id="{A8EC121F-A4E0-BC73-C515-A595A3C65214}"/>
                </a:ext>
              </a:extLst>
            </p:cNvPr>
            <p:cNvSpPr>
              <a:spLocks noEditPoints="1"/>
            </p:cNvSpPr>
            <p:nvPr/>
          </p:nvSpPr>
          <p:spPr bwMode="auto">
            <a:xfrm>
              <a:off x="3495431" y="3561767"/>
              <a:ext cx="613822" cy="366289"/>
            </a:xfrm>
            <a:custGeom>
              <a:avLst/>
              <a:gdLst>
                <a:gd name="T0" fmla="*/ 352 w 418"/>
                <a:gd name="T1" fmla="*/ 248 h 248"/>
                <a:gd name="T2" fmla="*/ 355 w 418"/>
                <a:gd name="T3" fmla="*/ 216 h 248"/>
                <a:gd name="T4" fmla="*/ 239 w 418"/>
                <a:gd name="T5" fmla="*/ 103 h 248"/>
                <a:gd name="T6" fmla="*/ 159 w 418"/>
                <a:gd name="T7" fmla="*/ 79 h 248"/>
                <a:gd name="T8" fmla="*/ 43 w 418"/>
                <a:gd name="T9" fmla="*/ 216 h 248"/>
                <a:gd name="T10" fmla="*/ 12 w 418"/>
                <a:gd name="T11" fmla="*/ 248 h 248"/>
                <a:gd name="T12" fmla="*/ 18 w 418"/>
                <a:gd name="T13" fmla="*/ 216 h 248"/>
                <a:gd name="T14" fmla="*/ 159 w 418"/>
                <a:gd name="T15" fmla="*/ 39 h 248"/>
                <a:gd name="T16" fmla="*/ 55 w 418"/>
                <a:gd name="T17" fmla="*/ 55 h 248"/>
                <a:gd name="T18" fmla="*/ 0 w 418"/>
                <a:gd name="T19" fmla="*/ 0 h 248"/>
                <a:gd name="T20" fmla="*/ 55 w 418"/>
                <a:gd name="T21" fmla="*/ 16 h 248"/>
                <a:gd name="T22" fmla="*/ 363 w 418"/>
                <a:gd name="T23" fmla="*/ 0 h 248"/>
                <a:gd name="T24" fmla="*/ 418 w 418"/>
                <a:gd name="T25" fmla="*/ 55 h 248"/>
                <a:gd name="T26" fmla="*/ 363 w 418"/>
                <a:gd name="T27" fmla="*/ 39 h 248"/>
                <a:gd name="T28" fmla="*/ 239 w 418"/>
                <a:gd name="T29" fmla="*/ 56 h 248"/>
                <a:gd name="T30" fmla="*/ 383 w 418"/>
                <a:gd name="T31" fmla="*/ 216 h 248"/>
                <a:gd name="T32" fmla="*/ 360 w 418"/>
                <a:gd name="T33" fmla="*/ 240 h 248"/>
                <a:gd name="T34" fmla="*/ 375 w 418"/>
                <a:gd name="T35" fmla="*/ 224 h 248"/>
                <a:gd name="T36" fmla="*/ 369 w 418"/>
                <a:gd name="T37" fmla="*/ 221 h 248"/>
                <a:gd name="T38" fmla="*/ 230 w 418"/>
                <a:gd name="T39" fmla="*/ 61 h 248"/>
                <a:gd name="T40" fmla="*/ 371 w 418"/>
                <a:gd name="T41" fmla="*/ 31 h 248"/>
                <a:gd name="T42" fmla="*/ 410 w 418"/>
                <a:gd name="T43" fmla="*/ 47 h 248"/>
                <a:gd name="T44" fmla="*/ 371 w 418"/>
                <a:gd name="T45" fmla="*/ 8 h 248"/>
                <a:gd name="T46" fmla="*/ 47 w 418"/>
                <a:gd name="T47" fmla="*/ 25 h 248"/>
                <a:gd name="T48" fmla="*/ 8 w 418"/>
                <a:gd name="T49" fmla="*/ 8 h 248"/>
                <a:gd name="T50" fmla="*/ 47 w 418"/>
                <a:gd name="T51" fmla="*/ 47 h 248"/>
                <a:gd name="T52" fmla="*/ 167 w 418"/>
                <a:gd name="T53" fmla="*/ 31 h 248"/>
                <a:gd name="T54" fmla="*/ 164 w 418"/>
                <a:gd name="T55" fmla="*/ 62 h 248"/>
                <a:gd name="T56" fmla="*/ 25 w 418"/>
                <a:gd name="T57" fmla="*/ 224 h 248"/>
                <a:gd name="T58" fmla="*/ 20 w 418"/>
                <a:gd name="T59" fmla="*/ 240 h 248"/>
                <a:gd name="T60" fmla="*/ 35 w 418"/>
                <a:gd name="T61" fmla="*/ 224 h 248"/>
                <a:gd name="T62" fmla="*/ 32 w 418"/>
                <a:gd name="T63" fmla="*/ 220 h 248"/>
                <a:gd name="T64" fmla="*/ 167 w 418"/>
                <a:gd name="T65" fmla="*/ 67 h 248"/>
                <a:gd name="T66" fmla="*/ 230 w 418"/>
                <a:gd name="T67" fmla="*/ 95 h 248"/>
                <a:gd name="T68" fmla="*/ 236 w 418"/>
                <a:gd name="T69" fmla="*/ 70 h 248"/>
                <a:gd name="T70" fmla="*/ 364 w 418"/>
                <a:gd name="T71" fmla="*/ 224 h 248"/>
                <a:gd name="T72" fmla="*/ 360 w 418"/>
                <a:gd name="T73" fmla="*/ 240 h 248"/>
                <a:gd name="T74" fmla="*/ 173 w 418"/>
                <a:gd name="T75" fmla="*/ 89 h 248"/>
                <a:gd name="T76" fmla="*/ 224 w 418"/>
                <a:gd name="T77" fmla="*/ 37 h 248"/>
                <a:gd name="T78" fmla="*/ 181 w 418"/>
                <a:gd name="T79" fmla="*/ 81 h 248"/>
                <a:gd name="T80" fmla="*/ 216 w 418"/>
                <a:gd name="T81" fmla="*/ 45 h 248"/>
                <a:gd name="T82" fmla="*/ 181 w 418"/>
                <a:gd name="T83" fmla="*/ 8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8" h="248">
                  <a:moveTo>
                    <a:pt x="383" y="248"/>
                  </a:moveTo>
                  <a:cubicBezTo>
                    <a:pt x="352" y="248"/>
                    <a:pt x="352" y="248"/>
                    <a:pt x="352" y="248"/>
                  </a:cubicBezTo>
                  <a:cubicBezTo>
                    <a:pt x="352" y="216"/>
                    <a:pt x="352" y="216"/>
                    <a:pt x="352" y="216"/>
                  </a:cubicBezTo>
                  <a:cubicBezTo>
                    <a:pt x="355" y="216"/>
                    <a:pt x="355" y="216"/>
                    <a:pt x="355" y="216"/>
                  </a:cubicBezTo>
                  <a:cubicBezTo>
                    <a:pt x="343" y="134"/>
                    <a:pt x="269" y="93"/>
                    <a:pt x="239" y="80"/>
                  </a:cubicBezTo>
                  <a:cubicBezTo>
                    <a:pt x="239" y="103"/>
                    <a:pt x="239" y="103"/>
                    <a:pt x="239" y="103"/>
                  </a:cubicBezTo>
                  <a:cubicBezTo>
                    <a:pt x="159" y="103"/>
                    <a:pt x="159" y="103"/>
                    <a:pt x="159" y="103"/>
                  </a:cubicBezTo>
                  <a:cubicBezTo>
                    <a:pt x="159" y="79"/>
                    <a:pt x="159" y="79"/>
                    <a:pt x="159" y="79"/>
                  </a:cubicBezTo>
                  <a:cubicBezTo>
                    <a:pt x="128" y="92"/>
                    <a:pt x="52" y="132"/>
                    <a:pt x="41" y="216"/>
                  </a:cubicBezTo>
                  <a:cubicBezTo>
                    <a:pt x="43" y="216"/>
                    <a:pt x="43" y="216"/>
                    <a:pt x="43" y="216"/>
                  </a:cubicBezTo>
                  <a:cubicBezTo>
                    <a:pt x="43" y="248"/>
                    <a:pt x="43" y="248"/>
                    <a:pt x="43" y="248"/>
                  </a:cubicBezTo>
                  <a:cubicBezTo>
                    <a:pt x="12" y="248"/>
                    <a:pt x="12" y="248"/>
                    <a:pt x="12" y="248"/>
                  </a:cubicBezTo>
                  <a:cubicBezTo>
                    <a:pt x="12" y="216"/>
                    <a:pt x="12" y="216"/>
                    <a:pt x="12" y="216"/>
                  </a:cubicBezTo>
                  <a:cubicBezTo>
                    <a:pt x="18" y="216"/>
                    <a:pt x="18" y="216"/>
                    <a:pt x="18" y="216"/>
                  </a:cubicBezTo>
                  <a:cubicBezTo>
                    <a:pt x="31" y="111"/>
                    <a:pt x="132" y="65"/>
                    <a:pt x="159" y="55"/>
                  </a:cubicBezTo>
                  <a:cubicBezTo>
                    <a:pt x="159" y="39"/>
                    <a:pt x="159" y="39"/>
                    <a:pt x="159" y="39"/>
                  </a:cubicBezTo>
                  <a:cubicBezTo>
                    <a:pt x="55" y="39"/>
                    <a:pt x="55" y="39"/>
                    <a:pt x="55" y="39"/>
                  </a:cubicBezTo>
                  <a:cubicBezTo>
                    <a:pt x="55" y="55"/>
                    <a:pt x="55" y="55"/>
                    <a:pt x="55" y="55"/>
                  </a:cubicBezTo>
                  <a:cubicBezTo>
                    <a:pt x="0" y="55"/>
                    <a:pt x="0" y="55"/>
                    <a:pt x="0" y="55"/>
                  </a:cubicBezTo>
                  <a:cubicBezTo>
                    <a:pt x="0" y="0"/>
                    <a:pt x="0" y="0"/>
                    <a:pt x="0" y="0"/>
                  </a:cubicBezTo>
                  <a:cubicBezTo>
                    <a:pt x="55" y="0"/>
                    <a:pt x="55" y="0"/>
                    <a:pt x="55" y="0"/>
                  </a:cubicBezTo>
                  <a:cubicBezTo>
                    <a:pt x="55" y="16"/>
                    <a:pt x="55" y="16"/>
                    <a:pt x="55" y="16"/>
                  </a:cubicBezTo>
                  <a:cubicBezTo>
                    <a:pt x="363" y="16"/>
                    <a:pt x="363" y="16"/>
                    <a:pt x="363" y="16"/>
                  </a:cubicBezTo>
                  <a:cubicBezTo>
                    <a:pt x="363" y="0"/>
                    <a:pt x="363" y="0"/>
                    <a:pt x="363" y="0"/>
                  </a:cubicBezTo>
                  <a:cubicBezTo>
                    <a:pt x="418" y="0"/>
                    <a:pt x="418" y="0"/>
                    <a:pt x="418" y="0"/>
                  </a:cubicBezTo>
                  <a:cubicBezTo>
                    <a:pt x="418" y="55"/>
                    <a:pt x="418" y="55"/>
                    <a:pt x="418" y="55"/>
                  </a:cubicBezTo>
                  <a:cubicBezTo>
                    <a:pt x="363" y="55"/>
                    <a:pt x="363" y="55"/>
                    <a:pt x="363" y="55"/>
                  </a:cubicBezTo>
                  <a:cubicBezTo>
                    <a:pt x="363" y="39"/>
                    <a:pt x="363" y="39"/>
                    <a:pt x="363" y="39"/>
                  </a:cubicBezTo>
                  <a:cubicBezTo>
                    <a:pt x="239" y="39"/>
                    <a:pt x="239" y="39"/>
                    <a:pt x="239" y="39"/>
                  </a:cubicBezTo>
                  <a:cubicBezTo>
                    <a:pt x="239" y="56"/>
                    <a:pt x="239" y="56"/>
                    <a:pt x="239" y="56"/>
                  </a:cubicBezTo>
                  <a:cubicBezTo>
                    <a:pt x="271" y="69"/>
                    <a:pt x="365" y="114"/>
                    <a:pt x="377" y="216"/>
                  </a:cubicBezTo>
                  <a:cubicBezTo>
                    <a:pt x="383" y="216"/>
                    <a:pt x="383" y="216"/>
                    <a:pt x="383" y="216"/>
                  </a:cubicBezTo>
                  <a:lnTo>
                    <a:pt x="383" y="248"/>
                  </a:lnTo>
                  <a:close/>
                  <a:moveTo>
                    <a:pt x="360" y="240"/>
                  </a:moveTo>
                  <a:cubicBezTo>
                    <a:pt x="375" y="240"/>
                    <a:pt x="375" y="240"/>
                    <a:pt x="375" y="240"/>
                  </a:cubicBezTo>
                  <a:cubicBezTo>
                    <a:pt x="375" y="224"/>
                    <a:pt x="375" y="224"/>
                    <a:pt x="375" y="224"/>
                  </a:cubicBezTo>
                  <a:cubicBezTo>
                    <a:pt x="370" y="224"/>
                    <a:pt x="370" y="224"/>
                    <a:pt x="370" y="224"/>
                  </a:cubicBezTo>
                  <a:cubicBezTo>
                    <a:pt x="369" y="221"/>
                    <a:pt x="369" y="221"/>
                    <a:pt x="369" y="221"/>
                  </a:cubicBezTo>
                  <a:cubicBezTo>
                    <a:pt x="359" y="117"/>
                    <a:pt x="262" y="73"/>
                    <a:pt x="233" y="62"/>
                  </a:cubicBezTo>
                  <a:cubicBezTo>
                    <a:pt x="230" y="61"/>
                    <a:pt x="230" y="61"/>
                    <a:pt x="230" y="61"/>
                  </a:cubicBezTo>
                  <a:cubicBezTo>
                    <a:pt x="230" y="31"/>
                    <a:pt x="230" y="31"/>
                    <a:pt x="230" y="31"/>
                  </a:cubicBezTo>
                  <a:cubicBezTo>
                    <a:pt x="371" y="31"/>
                    <a:pt x="371" y="31"/>
                    <a:pt x="371" y="31"/>
                  </a:cubicBezTo>
                  <a:cubicBezTo>
                    <a:pt x="371" y="47"/>
                    <a:pt x="371" y="47"/>
                    <a:pt x="371" y="47"/>
                  </a:cubicBezTo>
                  <a:cubicBezTo>
                    <a:pt x="410" y="47"/>
                    <a:pt x="410" y="47"/>
                    <a:pt x="410" y="47"/>
                  </a:cubicBezTo>
                  <a:cubicBezTo>
                    <a:pt x="410" y="8"/>
                    <a:pt x="410" y="8"/>
                    <a:pt x="410" y="8"/>
                  </a:cubicBezTo>
                  <a:cubicBezTo>
                    <a:pt x="371" y="8"/>
                    <a:pt x="371" y="8"/>
                    <a:pt x="371" y="8"/>
                  </a:cubicBezTo>
                  <a:cubicBezTo>
                    <a:pt x="371" y="25"/>
                    <a:pt x="371" y="25"/>
                    <a:pt x="371" y="25"/>
                  </a:cubicBezTo>
                  <a:cubicBezTo>
                    <a:pt x="47" y="25"/>
                    <a:pt x="47" y="25"/>
                    <a:pt x="47" y="25"/>
                  </a:cubicBezTo>
                  <a:cubicBezTo>
                    <a:pt x="47" y="8"/>
                    <a:pt x="47" y="8"/>
                    <a:pt x="47" y="8"/>
                  </a:cubicBezTo>
                  <a:cubicBezTo>
                    <a:pt x="8" y="8"/>
                    <a:pt x="8" y="8"/>
                    <a:pt x="8" y="8"/>
                  </a:cubicBezTo>
                  <a:cubicBezTo>
                    <a:pt x="8" y="47"/>
                    <a:pt x="8" y="47"/>
                    <a:pt x="8" y="47"/>
                  </a:cubicBezTo>
                  <a:cubicBezTo>
                    <a:pt x="47" y="47"/>
                    <a:pt x="47" y="47"/>
                    <a:pt x="47" y="47"/>
                  </a:cubicBezTo>
                  <a:cubicBezTo>
                    <a:pt x="47" y="31"/>
                    <a:pt x="47" y="31"/>
                    <a:pt x="47" y="31"/>
                  </a:cubicBezTo>
                  <a:cubicBezTo>
                    <a:pt x="167" y="31"/>
                    <a:pt x="167" y="31"/>
                    <a:pt x="167" y="31"/>
                  </a:cubicBezTo>
                  <a:cubicBezTo>
                    <a:pt x="167" y="61"/>
                    <a:pt x="167" y="61"/>
                    <a:pt x="167" y="61"/>
                  </a:cubicBezTo>
                  <a:cubicBezTo>
                    <a:pt x="164" y="62"/>
                    <a:pt x="164" y="62"/>
                    <a:pt x="164" y="62"/>
                  </a:cubicBezTo>
                  <a:cubicBezTo>
                    <a:pt x="143" y="69"/>
                    <a:pt x="36" y="113"/>
                    <a:pt x="26" y="221"/>
                  </a:cubicBezTo>
                  <a:cubicBezTo>
                    <a:pt x="25" y="224"/>
                    <a:pt x="25" y="224"/>
                    <a:pt x="25" y="224"/>
                  </a:cubicBezTo>
                  <a:cubicBezTo>
                    <a:pt x="20" y="224"/>
                    <a:pt x="20" y="224"/>
                    <a:pt x="20" y="224"/>
                  </a:cubicBezTo>
                  <a:cubicBezTo>
                    <a:pt x="20" y="240"/>
                    <a:pt x="20" y="240"/>
                    <a:pt x="20" y="240"/>
                  </a:cubicBezTo>
                  <a:cubicBezTo>
                    <a:pt x="35" y="240"/>
                    <a:pt x="35" y="240"/>
                    <a:pt x="35" y="240"/>
                  </a:cubicBezTo>
                  <a:cubicBezTo>
                    <a:pt x="35" y="224"/>
                    <a:pt x="35" y="224"/>
                    <a:pt x="35" y="224"/>
                  </a:cubicBezTo>
                  <a:cubicBezTo>
                    <a:pt x="32" y="224"/>
                    <a:pt x="32" y="224"/>
                    <a:pt x="32" y="224"/>
                  </a:cubicBezTo>
                  <a:cubicBezTo>
                    <a:pt x="32" y="220"/>
                    <a:pt x="32" y="220"/>
                    <a:pt x="32" y="220"/>
                  </a:cubicBezTo>
                  <a:cubicBezTo>
                    <a:pt x="43" y="123"/>
                    <a:pt x="134" y="80"/>
                    <a:pt x="161" y="69"/>
                  </a:cubicBezTo>
                  <a:cubicBezTo>
                    <a:pt x="167" y="67"/>
                    <a:pt x="167" y="67"/>
                    <a:pt x="167" y="67"/>
                  </a:cubicBezTo>
                  <a:cubicBezTo>
                    <a:pt x="167" y="95"/>
                    <a:pt x="167" y="95"/>
                    <a:pt x="167" y="95"/>
                  </a:cubicBezTo>
                  <a:cubicBezTo>
                    <a:pt x="230" y="95"/>
                    <a:pt x="230" y="95"/>
                    <a:pt x="230" y="95"/>
                  </a:cubicBezTo>
                  <a:cubicBezTo>
                    <a:pt x="230" y="68"/>
                    <a:pt x="230" y="68"/>
                    <a:pt x="230" y="68"/>
                  </a:cubicBezTo>
                  <a:cubicBezTo>
                    <a:pt x="236" y="70"/>
                    <a:pt x="236" y="70"/>
                    <a:pt x="236" y="70"/>
                  </a:cubicBezTo>
                  <a:cubicBezTo>
                    <a:pt x="263" y="81"/>
                    <a:pt x="353" y="124"/>
                    <a:pt x="363" y="220"/>
                  </a:cubicBezTo>
                  <a:cubicBezTo>
                    <a:pt x="364" y="224"/>
                    <a:pt x="364" y="224"/>
                    <a:pt x="364" y="224"/>
                  </a:cubicBezTo>
                  <a:cubicBezTo>
                    <a:pt x="360" y="224"/>
                    <a:pt x="360" y="224"/>
                    <a:pt x="360" y="224"/>
                  </a:cubicBezTo>
                  <a:lnTo>
                    <a:pt x="360" y="240"/>
                  </a:lnTo>
                  <a:close/>
                  <a:moveTo>
                    <a:pt x="224" y="89"/>
                  </a:moveTo>
                  <a:cubicBezTo>
                    <a:pt x="173" y="89"/>
                    <a:pt x="173" y="89"/>
                    <a:pt x="173" y="89"/>
                  </a:cubicBezTo>
                  <a:cubicBezTo>
                    <a:pt x="173" y="37"/>
                    <a:pt x="173" y="37"/>
                    <a:pt x="173" y="37"/>
                  </a:cubicBezTo>
                  <a:cubicBezTo>
                    <a:pt x="224" y="37"/>
                    <a:pt x="224" y="37"/>
                    <a:pt x="224" y="37"/>
                  </a:cubicBezTo>
                  <a:lnTo>
                    <a:pt x="224" y="89"/>
                  </a:lnTo>
                  <a:close/>
                  <a:moveTo>
                    <a:pt x="181" y="81"/>
                  </a:moveTo>
                  <a:cubicBezTo>
                    <a:pt x="216" y="81"/>
                    <a:pt x="216" y="81"/>
                    <a:pt x="216" y="81"/>
                  </a:cubicBezTo>
                  <a:cubicBezTo>
                    <a:pt x="216" y="45"/>
                    <a:pt x="216" y="45"/>
                    <a:pt x="216" y="45"/>
                  </a:cubicBezTo>
                  <a:cubicBezTo>
                    <a:pt x="181" y="45"/>
                    <a:pt x="181" y="45"/>
                    <a:pt x="181" y="45"/>
                  </a:cubicBezTo>
                  <a:lnTo>
                    <a:pt x="181"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sp>
        <p:nvSpPr>
          <p:cNvPr id="260" name="TextBox 259">
            <a:extLst>
              <a:ext uri="{FF2B5EF4-FFF2-40B4-BE49-F238E27FC236}">
                <a16:creationId xmlns:a16="http://schemas.microsoft.com/office/drawing/2014/main" id="{2886C0D1-2019-0FD8-82D0-62931B622EA7}"/>
              </a:ext>
            </a:extLst>
          </p:cNvPr>
          <p:cNvSpPr txBox="1"/>
          <p:nvPr/>
        </p:nvSpPr>
        <p:spPr>
          <a:xfrm>
            <a:off x="7183317" y="3698784"/>
            <a:ext cx="1541330" cy="692754"/>
          </a:xfrm>
          <a:prstGeom prst="rect">
            <a:avLst/>
          </a:prstGeom>
          <a:noFill/>
        </p:spPr>
        <p:txBody>
          <a:bodyPr wrap="square" rtlCol="0" anchor="ctr">
            <a:spAutoFit/>
          </a:bodyPr>
          <a:lstStyle/>
          <a:p>
            <a:pPr algn="ctr" defTabSz="685800">
              <a:lnSpc>
                <a:spcPts val="1200"/>
              </a:lnSpc>
            </a:pPr>
            <a:r>
              <a:rPr lang="en-GB"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rPr>
              <a:t>Encourage the channelling of resources to the community media and small commercial media sectors</a:t>
            </a:r>
            <a:endParaRPr lang="en-US"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endParaRPr>
          </a:p>
        </p:txBody>
      </p:sp>
      <p:sp>
        <p:nvSpPr>
          <p:cNvPr id="262" name="TextBox 261">
            <a:extLst>
              <a:ext uri="{FF2B5EF4-FFF2-40B4-BE49-F238E27FC236}">
                <a16:creationId xmlns:a16="http://schemas.microsoft.com/office/drawing/2014/main" id="{AD5F6C12-28D0-EEBF-9F44-507B61F0D8E4}"/>
              </a:ext>
            </a:extLst>
          </p:cNvPr>
          <p:cNvSpPr txBox="1"/>
          <p:nvPr/>
        </p:nvSpPr>
        <p:spPr>
          <a:xfrm>
            <a:off x="6057900" y="5007230"/>
            <a:ext cx="2209965" cy="692754"/>
          </a:xfrm>
          <a:prstGeom prst="rect">
            <a:avLst/>
          </a:prstGeom>
          <a:noFill/>
        </p:spPr>
        <p:txBody>
          <a:bodyPr wrap="square" rtlCol="0" anchor="ctr">
            <a:spAutoFit/>
          </a:bodyPr>
          <a:lstStyle/>
          <a:p>
            <a:pPr algn="ctr" defTabSz="685800">
              <a:lnSpc>
                <a:spcPts val="1200"/>
              </a:lnSpc>
            </a:pPr>
            <a:r>
              <a:rPr lang="en-GB"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rPr>
              <a:t>Encourage the development of human resources and training, and capacity building within the media industry, especially among historically disadvantaged groups</a:t>
            </a:r>
            <a:endParaRPr lang="en-US"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endParaRPr>
          </a:p>
        </p:txBody>
      </p:sp>
      <p:sp>
        <p:nvSpPr>
          <p:cNvPr id="264" name="TextBox 263">
            <a:extLst>
              <a:ext uri="{FF2B5EF4-FFF2-40B4-BE49-F238E27FC236}">
                <a16:creationId xmlns:a16="http://schemas.microsoft.com/office/drawing/2014/main" id="{56F1B325-6774-11FC-7F8D-DC324C33E8C7}"/>
              </a:ext>
            </a:extLst>
          </p:cNvPr>
          <p:cNvSpPr txBox="1"/>
          <p:nvPr/>
        </p:nvSpPr>
        <p:spPr>
          <a:xfrm>
            <a:off x="5802171" y="2125295"/>
            <a:ext cx="2035458" cy="846642"/>
          </a:xfrm>
          <a:prstGeom prst="rect">
            <a:avLst/>
          </a:prstGeom>
          <a:noFill/>
        </p:spPr>
        <p:txBody>
          <a:bodyPr wrap="square" rtlCol="0" anchor="ctr">
            <a:spAutoFit/>
          </a:bodyPr>
          <a:lstStyle/>
          <a:p>
            <a:pPr algn="ctr" defTabSz="685800">
              <a:lnSpc>
                <a:spcPts val="1200"/>
              </a:lnSpc>
            </a:pPr>
            <a:r>
              <a:rPr lang="en-GB"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rPr>
              <a:t>Encourage ownership and control of, and access to, media by historically disadvantaged communities as well as by historically diminished indigenous language and cultural groups</a:t>
            </a:r>
            <a:endParaRPr lang="en-US"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endParaRPr>
          </a:p>
        </p:txBody>
      </p:sp>
      <p:pic>
        <p:nvPicPr>
          <p:cNvPr id="265" name="Picture 264" descr="A black and white logo&#10;&#10;Description automatically generated">
            <a:extLst>
              <a:ext uri="{FF2B5EF4-FFF2-40B4-BE49-F238E27FC236}">
                <a16:creationId xmlns:a16="http://schemas.microsoft.com/office/drawing/2014/main" id="{23DF7BAE-444F-E116-6218-CD8E793EC2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48013" y="3336543"/>
            <a:ext cx="1466709" cy="423182"/>
          </a:xfrm>
          <a:prstGeom prst="rect">
            <a:avLst/>
          </a:prstGeom>
        </p:spPr>
      </p:pic>
      <p:sp>
        <p:nvSpPr>
          <p:cNvPr id="266" name="TextBox 265">
            <a:extLst>
              <a:ext uri="{FF2B5EF4-FFF2-40B4-BE49-F238E27FC236}">
                <a16:creationId xmlns:a16="http://schemas.microsoft.com/office/drawing/2014/main" id="{1E7C6082-5215-B715-AA57-9739DC6D0586}"/>
              </a:ext>
            </a:extLst>
          </p:cNvPr>
          <p:cNvSpPr txBox="1"/>
          <p:nvPr/>
        </p:nvSpPr>
        <p:spPr>
          <a:xfrm>
            <a:off x="1337791" y="2345895"/>
            <a:ext cx="1820837" cy="692754"/>
          </a:xfrm>
          <a:prstGeom prst="rect">
            <a:avLst/>
          </a:prstGeom>
          <a:noFill/>
        </p:spPr>
        <p:txBody>
          <a:bodyPr wrap="square" rtlCol="0" anchor="ctr">
            <a:spAutoFit/>
          </a:bodyPr>
          <a:lstStyle/>
          <a:p>
            <a:pPr algn="ctr" defTabSz="685800">
              <a:lnSpc>
                <a:spcPts val="1200"/>
              </a:lnSpc>
            </a:pPr>
            <a:r>
              <a:rPr lang="en-GB"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rPr>
              <a:t>Create an enabling environment for media development and diversity that reflects the needs and aspirations of all South Africans</a:t>
            </a:r>
            <a:endParaRPr lang="en-US"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endParaRPr>
          </a:p>
        </p:txBody>
      </p:sp>
      <p:sp>
        <p:nvSpPr>
          <p:cNvPr id="267" name="TextBox 266">
            <a:extLst>
              <a:ext uri="{FF2B5EF4-FFF2-40B4-BE49-F238E27FC236}">
                <a16:creationId xmlns:a16="http://schemas.microsoft.com/office/drawing/2014/main" id="{50FCD8D0-23E2-7C4E-A721-5F479B2231EB}"/>
              </a:ext>
            </a:extLst>
          </p:cNvPr>
          <p:cNvSpPr txBox="1"/>
          <p:nvPr/>
        </p:nvSpPr>
        <p:spPr>
          <a:xfrm>
            <a:off x="431631" y="3665108"/>
            <a:ext cx="1649299" cy="692754"/>
          </a:xfrm>
          <a:prstGeom prst="rect">
            <a:avLst/>
          </a:prstGeom>
          <a:noFill/>
        </p:spPr>
        <p:txBody>
          <a:bodyPr wrap="square" rtlCol="0" anchor="ctr">
            <a:spAutoFit/>
          </a:bodyPr>
          <a:lstStyle/>
          <a:p>
            <a:pPr algn="ctr" defTabSz="685800">
              <a:lnSpc>
                <a:spcPts val="1200"/>
              </a:lnSpc>
            </a:pPr>
            <a:r>
              <a:rPr lang="en-GB"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rPr>
              <a:t>Promote media development and diversity by providing support primarily to CSCM projects</a:t>
            </a:r>
            <a:endParaRPr lang="en-US"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endParaRPr>
          </a:p>
        </p:txBody>
      </p:sp>
      <p:sp>
        <p:nvSpPr>
          <p:cNvPr id="270" name="TextBox 269">
            <a:extLst>
              <a:ext uri="{FF2B5EF4-FFF2-40B4-BE49-F238E27FC236}">
                <a16:creationId xmlns:a16="http://schemas.microsoft.com/office/drawing/2014/main" id="{9A8D877F-CB96-9139-0500-6F254151ABE6}"/>
              </a:ext>
            </a:extLst>
          </p:cNvPr>
          <p:cNvSpPr txBox="1"/>
          <p:nvPr/>
        </p:nvSpPr>
        <p:spPr>
          <a:xfrm>
            <a:off x="525553" y="5041080"/>
            <a:ext cx="1974981" cy="692754"/>
          </a:xfrm>
          <a:prstGeom prst="rect">
            <a:avLst/>
          </a:prstGeom>
          <a:noFill/>
        </p:spPr>
        <p:txBody>
          <a:bodyPr wrap="square" rtlCol="0" anchor="ctr">
            <a:spAutoFit/>
          </a:bodyPr>
          <a:lstStyle/>
          <a:p>
            <a:pPr algn="ctr" defTabSz="685800">
              <a:lnSpc>
                <a:spcPts val="1200"/>
              </a:lnSpc>
            </a:pPr>
            <a:r>
              <a:rPr lang="en-GB"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rPr>
              <a:t>Redress exclusion and marginalization of disadvantaged communities and persons from access to media and the media industry</a:t>
            </a:r>
            <a:endParaRPr lang="en-US"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endParaRPr>
          </a:p>
        </p:txBody>
      </p:sp>
      <p:sp>
        <p:nvSpPr>
          <p:cNvPr id="276" name="TextBox 275">
            <a:extLst>
              <a:ext uri="{FF2B5EF4-FFF2-40B4-BE49-F238E27FC236}">
                <a16:creationId xmlns:a16="http://schemas.microsoft.com/office/drawing/2014/main" id="{A8118605-E05A-1C50-B603-186526EDB64B}"/>
              </a:ext>
            </a:extLst>
          </p:cNvPr>
          <p:cNvSpPr txBox="1"/>
          <p:nvPr/>
        </p:nvSpPr>
        <p:spPr>
          <a:xfrm>
            <a:off x="3848013" y="5277076"/>
            <a:ext cx="1537044" cy="538865"/>
          </a:xfrm>
          <a:prstGeom prst="rect">
            <a:avLst/>
          </a:prstGeom>
          <a:noFill/>
        </p:spPr>
        <p:txBody>
          <a:bodyPr wrap="square" rtlCol="0" anchor="ctr">
            <a:spAutoFit/>
          </a:bodyPr>
          <a:lstStyle/>
          <a:p>
            <a:pPr algn="ctr" defTabSz="685800">
              <a:lnSpc>
                <a:spcPts val="1200"/>
              </a:lnSpc>
            </a:pPr>
            <a:r>
              <a:rPr lang="en-GB"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rPr>
              <a:t>Raise public awareness regarding media development and diversity issues</a:t>
            </a:r>
            <a:endParaRPr lang="en-US" sz="800" dirty="0">
              <a:solidFill>
                <a:srgbClr val="FBEEC9">
                  <a:lumMod val="10000"/>
                </a:srgbClr>
              </a:solidFill>
              <a:latin typeface="Arial" panose="020B0604020202020204" pitchFamily="34" charset="0"/>
              <a:ea typeface="Open Sans" panose="020B0606030504020204" pitchFamily="34" charset="0"/>
              <a:cs typeface="Arial" panose="020B0604020202020204" pitchFamily="34" charset="0"/>
            </a:endParaRPr>
          </a:p>
        </p:txBody>
      </p:sp>
      <p:grpSp>
        <p:nvGrpSpPr>
          <p:cNvPr id="278" name="Group 277">
            <a:extLst>
              <a:ext uri="{FF2B5EF4-FFF2-40B4-BE49-F238E27FC236}">
                <a16:creationId xmlns:a16="http://schemas.microsoft.com/office/drawing/2014/main" id="{EE9D935C-3F02-AC81-8C92-CB4208678400}"/>
              </a:ext>
            </a:extLst>
          </p:cNvPr>
          <p:cNvGrpSpPr/>
          <p:nvPr/>
        </p:nvGrpSpPr>
        <p:grpSpPr>
          <a:xfrm flipV="1">
            <a:off x="3910448" y="4736154"/>
            <a:ext cx="927595" cy="420964"/>
            <a:chOff x="3073401" y="4200525"/>
            <a:chExt cx="1363663" cy="547688"/>
          </a:xfrm>
          <a:solidFill>
            <a:schemeClr val="tx1"/>
          </a:solidFill>
        </p:grpSpPr>
        <p:sp>
          <p:nvSpPr>
            <p:cNvPr id="279" name="Freeform 15">
              <a:extLst>
                <a:ext uri="{FF2B5EF4-FFF2-40B4-BE49-F238E27FC236}">
                  <a16:creationId xmlns:a16="http://schemas.microsoft.com/office/drawing/2014/main" id="{B2145FA7-A8B7-DA34-5634-0B835F8EAAB7}"/>
                </a:ext>
              </a:extLst>
            </p:cNvPr>
            <p:cNvSpPr>
              <a:spLocks/>
            </p:cNvSpPr>
            <p:nvPr/>
          </p:nvSpPr>
          <p:spPr bwMode="auto">
            <a:xfrm>
              <a:off x="4292601" y="4597400"/>
              <a:ext cx="144463" cy="146050"/>
            </a:xfrm>
            <a:custGeom>
              <a:avLst/>
              <a:gdLst>
                <a:gd name="T0" fmla="*/ 55 w 56"/>
                <a:gd name="T1" fmla="*/ 26 h 57"/>
                <a:gd name="T2" fmla="*/ 31 w 56"/>
                <a:gd name="T3" fmla="*/ 55 h 57"/>
                <a:gd name="T4" fmla="*/ 1 w 56"/>
                <a:gd name="T5" fmla="*/ 31 h 57"/>
                <a:gd name="T6" fmla="*/ 25 w 56"/>
                <a:gd name="T7" fmla="*/ 1 h 57"/>
                <a:gd name="T8" fmla="*/ 55 w 56"/>
                <a:gd name="T9" fmla="*/ 26 h 57"/>
              </a:gdLst>
              <a:ahLst/>
              <a:cxnLst>
                <a:cxn ang="0">
                  <a:pos x="T0" y="T1"/>
                </a:cxn>
                <a:cxn ang="0">
                  <a:pos x="T2" y="T3"/>
                </a:cxn>
                <a:cxn ang="0">
                  <a:pos x="T4" y="T5"/>
                </a:cxn>
                <a:cxn ang="0">
                  <a:pos x="T6" y="T7"/>
                </a:cxn>
                <a:cxn ang="0">
                  <a:pos x="T8" y="T9"/>
                </a:cxn>
              </a:cxnLst>
              <a:rect l="0" t="0" r="r" b="b"/>
              <a:pathLst>
                <a:path w="56" h="57">
                  <a:moveTo>
                    <a:pt x="55" y="26"/>
                  </a:moveTo>
                  <a:cubicBezTo>
                    <a:pt x="56" y="41"/>
                    <a:pt x="45" y="54"/>
                    <a:pt x="31" y="55"/>
                  </a:cubicBezTo>
                  <a:cubicBezTo>
                    <a:pt x="16" y="57"/>
                    <a:pt x="2" y="46"/>
                    <a:pt x="1" y="31"/>
                  </a:cubicBezTo>
                  <a:cubicBezTo>
                    <a:pt x="0" y="16"/>
                    <a:pt x="10" y="3"/>
                    <a:pt x="25" y="1"/>
                  </a:cubicBezTo>
                  <a:cubicBezTo>
                    <a:pt x="40" y="0"/>
                    <a:pt x="53" y="11"/>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sp>
          <p:nvSpPr>
            <p:cNvPr id="280" name="Freeform 20">
              <a:extLst>
                <a:ext uri="{FF2B5EF4-FFF2-40B4-BE49-F238E27FC236}">
                  <a16:creationId xmlns:a16="http://schemas.microsoft.com/office/drawing/2014/main" id="{4B3F6362-1351-1F30-9520-5BF32D2EB378}"/>
                </a:ext>
              </a:extLst>
            </p:cNvPr>
            <p:cNvSpPr>
              <a:spLocks noEditPoints="1"/>
            </p:cNvSpPr>
            <p:nvPr/>
          </p:nvSpPr>
          <p:spPr bwMode="auto">
            <a:xfrm>
              <a:off x="3073401" y="4200525"/>
              <a:ext cx="1292225" cy="547688"/>
            </a:xfrm>
            <a:custGeom>
              <a:avLst/>
              <a:gdLst>
                <a:gd name="T0" fmla="*/ 500 w 502"/>
                <a:gd name="T1" fmla="*/ 178 h 213"/>
                <a:gd name="T2" fmla="*/ 31 w 502"/>
                <a:gd name="T3" fmla="*/ 22 h 213"/>
                <a:gd name="T4" fmla="*/ 63 w 502"/>
                <a:gd name="T5" fmla="*/ 38 h 213"/>
                <a:gd name="T6" fmla="*/ 72 w 502"/>
                <a:gd name="T7" fmla="*/ 35 h 213"/>
                <a:gd name="T8" fmla="*/ 69 w 502"/>
                <a:gd name="T9" fmla="*/ 26 h 213"/>
                <a:gd name="T10" fmla="*/ 18 w 502"/>
                <a:gd name="T11" fmla="*/ 1 h 213"/>
                <a:gd name="T12" fmla="*/ 12 w 502"/>
                <a:gd name="T13" fmla="*/ 1 h 213"/>
                <a:gd name="T14" fmla="*/ 8 w 502"/>
                <a:gd name="T15" fmla="*/ 6 h 213"/>
                <a:gd name="T16" fmla="*/ 1 w 502"/>
                <a:gd name="T17" fmla="*/ 73 h 213"/>
                <a:gd name="T18" fmla="*/ 6 w 502"/>
                <a:gd name="T19" fmla="*/ 80 h 213"/>
                <a:gd name="T20" fmla="*/ 7 w 502"/>
                <a:gd name="T21" fmla="*/ 80 h 213"/>
                <a:gd name="T22" fmla="*/ 14 w 502"/>
                <a:gd name="T23" fmla="*/ 74 h 213"/>
                <a:gd name="T24" fmla="*/ 19 w 502"/>
                <a:gd name="T25" fmla="*/ 28 h 213"/>
                <a:gd name="T26" fmla="*/ 442 w 502"/>
                <a:gd name="T27" fmla="*/ 194 h 213"/>
                <a:gd name="T28" fmla="*/ 502 w 502"/>
                <a:gd name="T29" fmla="*/ 191 h 213"/>
                <a:gd name="T30" fmla="*/ 500 w 502"/>
                <a:gd name="T31" fmla="*/ 178 h 213"/>
                <a:gd name="T32" fmla="*/ 20 w 502"/>
                <a:gd name="T33" fmla="*/ 17 h 213"/>
                <a:gd name="T34" fmla="*/ 20 w 502"/>
                <a:gd name="T35" fmla="*/ 17 h 213"/>
                <a:gd name="T36" fmla="*/ 20 w 502"/>
                <a:gd name="T37" fmla="*/ 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213">
                  <a:moveTo>
                    <a:pt x="500" y="178"/>
                  </a:moveTo>
                  <a:cubicBezTo>
                    <a:pt x="497" y="178"/>
                    <a:pt x="195" y="213"/>
                    <a:pt x="31" y="22"/>
                  </a:cubicBezTo>
                  <a:cubicBezTo>
                    <a:pt x="63" y="38"/>
                    <a:pt x="63" y="38"/>
                    <a:pt x="63" y="38"/>
                  </a:cubicBezTo>
                  <a:cubicBezTo>
                    <a:pt x="66" y="40"/>
                    <a:pt x="70" y="38"/>
                    <a:pt x="72" y="35"/>
                  </a:cubicBezTo>
                  <a:cubicBezTo>
                    <a:pt x="74" y="32"/>
                    <a:pt x="72" y="28"/>
                    <a:pt x="69" y="26"/>
                  </a:cubicBezTo>
                  <a:cubicBezTo>
                    <a:pt x="18" y="1"/>
                    <a:pt x="18" y="1"/>
                    <a:pt x="18" y="1"/>
                  </a:cubicBezTo>
                  <a:cubicBezTo>
                    <a:pt x="16" y="0"/>
                    <a:pt x="14" y="0"/>
                    <a:pt x="12" y="1"/>
                  </a:cubicBezTo>
                  <a:cubicBezTo>
                    <a:pt x="10" y="2"/>
                    <a:pt x="9" y="4"/>
                    <a:pt x="8" y="6"/>
                  </a:cubicBezTo>
                  <a:cubicBezTo>
                    <a:pt x="1" y="73"/>
                    <a:pt x="1" y="73"/>
                    <a:pt x="1" y="73"/>
                  </a:cubicBezTo>
                  <a:cubicBezTo>
                    <a:pt x="0" y="76"/>
                    <a:pt x="3" y="80"/>
                    <a:pt x="6" y="80"/>
                  </a:cubicBezTo>
                  <a:cubicBezTo>
                    <a:pt x="7" y="80"/>
                    <a:pt x="7" y="80"/>
                    <a:pt x="7" y="80"/>
                  </a:cubicBezTo>
                  <a:cubicBezTo>
                    <a:pt x="11" y="80"/>
                    <a:pt x="13" y="78"/>
                    <a:pt x="14" y="74"/>
                  </a:cubicBezTo>
                  <a:cubicBezTo>
                    <a:pt x="19" y="28"/>
                    <a:pt x="19" y="28"/>
                    <a:pt x="19" y="28"/>
                  </a:cubicBezTo>
                  <a:cubicBezTo>
                    <a:pt x="142" y="174"/>
                    <a:pt x="342" y="194"/>
                    <a:pt x="442" y="194"/>
                  </a:cubicBezTo>
                  <a:cubicBezTo>
                    <a:pt x="478" y="194"/>
                    <a:pt x="501" y="191"/>
                    <a:pt x="502" y="191"/>
                  </a:cubicBezTo>
                  <a:lnTo>
                    <a:pt x="500" y="178"/>
                  </a:lnTo>
                  <a:close/>
                  <a:moveTo>
                    <a:pt x="20" y="17"/>
                  </a:moveTo>
                  <a:cubicBezTo>
                    <a:pt x="20" y="17"/>
                    <a:pt x="20" y="17"/>
                    <a:pt x="20" y="17"/>
                  </a:cubicBezTo>
                  <a:cubicBezTo>
                    <a:pt x="20" y="17"/>
                    <a:pt x="20" y="17"/>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Raleway"/>
              </a:endParaRPr>
            </a:p>
          </p:txBody>
        </p:sp>
      </p:grpSp>
      <p:sp>
        <p:nvSpPr>
          <p:cNvPr id="281" name="Oval 280">
            <a:extLst>
              <a:ext uri="{FF2B5EF4-FFF2-40B4-BE49-F238E27FC236}">
                <a16:creationId xmlns:a16="http://schemas.microsoft.com/office/drawing/2014/main" id="{3AD35E9E-67AB-0F8C-DEF6-5B4799FE93D0}"/>
              </a:ext>
            </a:extLst>
          </p:cNvPr>
          <p:cNvSpPr/>
          <p:nvPr/>
        </p:nvSpPr>
        <p:spPr>
          <a:xfrm>
            <a:off x="3274060" y="5250841"/>
            <a:ext cx="531491" cy="531491"/>
          </a:xfrm>
          <a:prstGeom prst="ellipse">
            <a:avLst/>
          </a:prstGeom>
          <a:solidFill>
            <a:schemeClr val="tx1"/>
          </a:solid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Raleway"/>
            </a:endParaRPr>
          </a:p>
        </p:txBody>
      </p:sp>
      <p:sp>
        <p:nvSpPr>
          <p:cNvPr id="284" name="Freeform 6">
            <a:extLst>
              <a:ext uri="{FF2B5EF4-FFF2-40B4-BE49-F238E27FC236}">
                <a16:creationId xmlns:a16="http://schemas.microsoft.com/office/drawing/2014/main" id="{14A71A66-E2D2-806D-F593-68579B2C41D0}"/>
              </a:ext>
            </a:extLst>
          </p:cNvPr>
          <p:cNvSpPr>
            <a:spLocks noEditPoints="1"/>
          </p:cNvSpPr>
          <p:nvPr/>
        </p:nvSpPr>
        <p:spPr bwMode="auto">
          <a:xfrm>
            <a:off x="3402966" y="5376198"/>
            <a:ext cx="292734" cy="280756"/>
          </a:xfrm>
          <a:custGeom>
            <a:avLst/>
            <a:gdLst>
              <a:gd name="T0" fmla="*/ 15 w 167"/>
              <a:gd name="T1" fmla="*/ 93 h 160"/>
              <a:gd name="T2" fmla="*/ 83 w 167"/>
              <a:gd name="T3" fmla="*/ 11 h 160"/>
              <a:gd name="T4" fmla="*/ 121 w 167"/>
              <a:gd name="T5" fmla="*/ 35 h 160"/>
              <a:gd name="T6" fmla="*/ 123 w 167"/>
              <a:gd name="T7" fmla="*/ 44 h 160"/>
              <a:gd name="T8" fmla="*/ 153 w 167"/>
              <a:gd name="T9" fmla="*/ 50 h 160"/>
              <a:gd name="T10" fmla="*/ 157 w 167"/>
              <a:gd name="T11" fmla="*/ 43 h 160"/>
              <a:gd name="T12" fmla="*/ 148 w 167"/>
              <a:gd name="T13" fmla="*/ 11 h 160"/>
              <a:gd name="T14" fmla="*/ 143 w 167"/>
              <a:gd name="T15" fmla="*/ 12 h 160"/>
              <a:gd name="T16" fmla="*/ 83 w 167"/>
              <a:gd name="T17" fmla="*/ 0 h 160"/>
              <a:gd name="T18" fmla="*/ 5 w 167"/>
              <a:gd name="T19" fmla="*/ 94 h 160"/>
              <a:gd name="T20" fmla="*/ 11 w 167"/>
              <a:gd name="T21" fmla="*/ 99 h 160"/>
              <a:gd name="T22" fmla="*/ 157 w 167"/>
              <a:gd name="T23" fmla="*/ 61 h 160"/>
              <a:gd name="T24" fmla="*/ 152 w 167"/>
              <a:gd name="T25" fmla="*/ 67 h 160"/>
              <a:gd name="T26" fmla="*/ 84 w 167"/>
              <a:gd name="T27" fmla="*/ 149 h 160"/>
              <a:gd name="T28" fmla="*/ 46 w 167"/>
              <a:gd name="T29" fmla="*/ 125 h 160"/>
              <a:gd name="T30" fmla="*/ 43 w 167"/>
              <a:gd name="T31" fmla="*/ 117 h 160"/>
              <a:gd name="T32" fmla="*/ 13 w 167"/>
              <a:gd name="T33" fmla="*/ 111 h 160"/>
              <a:gd name="T34" fmla="*/ 8 w 167"/>
              <a:gd name="T35" fmla="*/ 117 h 160"/>
              <a:gd name="T36" fmla="*/ 18 w 167"/>
              <a:gd name="T37" fmla="*/ 149 h 160"/>
              <a:gd name="T38" fmla="*/ 23 w 167"/>
              <a:gd name="T39" fmla="*/ 148 h 160"/>
              <a:gd name="T40" fmla="*/ 83 w 167"/>
              <a:gd name="T41" fmla="*/ 160 h 160"/>
              <a:gd name="T42" fmla="*/ 162 w 167"/>
              <a:gd name="T43" fmla="*/ 65 h 160"/>
              <a:gd name="T44" fmla="*/ 70 w 167"/>
              <a:gd name="T45" fmla="*/ 58 h 160"/>
              <a:gd name="T46" fmla="*/ 78 w 167"/>
              <a:gd name="T47" fmla="*/ 44 h 160"/>
              <a:gd name="T48" fmla="*/ 96 w 167"/>
              <a:gd name="T49" fmla="*/ 102 h 160"/>
              <a:gd name="T50" fmla="*/ 89 w 167"/>
              <a:gd name="T51" fmla="*/ 116 h 160"/>
              <a:gd name="T52" fmla="*/ 70 w 167"/>
              <a:gd name="T53" fmla="*/ 102 h 160"/>
              <a:gd name="T54" fmla="*/ 78 w 167"/>
              <a:gd name="T55" fmla="*/ 102 h 160"/>
              <a:gd name="T56" fmla="*/ 34 w 167"/>
              <a:gd name="T57" fmla="*/ 80 h 160"/>
              <a:gd name="T58" fmla="*/ 57 w 167"/>
              <a:gd name="T59" fmla="*/ 92 h 160"/>
              <a:gd name="T60" fmla="*/ 57 w 167"/>
              <a:gd name="T61" fmla="*/ 67 h 160"/>
              <a:gd name="T62" fmla="*/ 89 w 167"/>
              <a:gd name="T63" fmla="*/ 57 h 160"/>
              <a:gd name="T64" fmla="*/ 89 w 167"/>
              <a:gd name="T65" fmla="*/ 44 h 160"/>
              <a:gd name="T66" fmla="*/ 78 w 167"/>
              <a:gd name="T67" fmla="*/ 67 h 160"/>
              <a:gd name="T68" fmla="*/ 67 w 167"/>
              <a:gd name="T69" fmla="*/ 80 h 160"/>
              <a:gd name="T70" fmla="*/ 78 w 167"/>
              <a:gd name="T71" fmla="*/ 92 h 160"/>
              <a:gd name="T72" fmla="*/ 126 w 167"/>
              <a:gd name="T73" fmla="*/ 57 h 160"/>
              <a:gd name="T74" fmla="*/ 89 w 167"/>
              <a:gd name="T75" fmla="*/ 32 h 160"/>
              <a:gd name="T76" fmla="*/ 126 w 167"/>
              <a:gd name="T77" fmla="*/ 57 h 160"/>
              <a:gd name="T78" fmla="*/ 89 w 167"/>
              <a:gd name="T79" fmla="*/ 128 h 160"/>
              <a:gd name="T80" fmla="*/ 107 w 167"/>
              <a:gd name="T81" fmla="*/ 102 h 160"/>
              <a:gd name="T82" fmla="*/ 78 w 167"/>
              <a:gd name="T83" fmla="*/ 128 h 160"/>
              <a:gd name="T84" fmla="*/ 59 w 167"/>
              <a:gd name="T85" fmla="*/ 102 h 160"/>
              <a:gd name="T86" fmla="*/ 78 w 167"/>
              <a:gd name="T87" fmla="*/ 128 h 160"/>
              <a:gd name="T88" fmla="*/ 130 w 167"/>
              <a:gd name="T89" fmla="*/ 67 h 160"/>
              <a:gd name="T90" fmla="*/ 110 w 167"/>
              <a:gd name="T91" fmla="*/ 80 h 160"/>
              <a:gd name="T92" fmla="*/ 130 w 167"/>
              <a:gd name="T93" fmla="*/ 92 h 160"/>
              <a:gd name="T94" fmla="*/ 79 w 167"/>
              <a:gd name="T95" fmla="*/ 32 h 160"/>
              <a:gd name="T96" fmla="*/ 40 w 167"/>
              <a:gd name="T97" fmla="*/ 58 h 160"/>
              <a:gd name="T98" fmla="*/ 79 w 167"/>
              <a:gd name="T99" fmla="*/ 32 h 160"/>
              <a:gd name="T100" fmla="*/ 99 w 167"/>
              <a:gd name="T101" fmla="*/ 92 h 160"/>
              <a:gd name="T102" fmla="*/ 99 w 167"/>
              <a:gd name="T103" fmla="*/ 67 h 160"/>
              <a:gd name="T104" fmla="*/ 89 w 167"/>
              <a:gd name="T105"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 h="160">
                <a:moveTo>
                  <a:pt x="11" y="99"/>
                </a:moveTo>
                <a:cubicBezTo>
                  <a:pt x="14" y="98"/>
                  <a:pt x="15" y="95"/>
                  <a:pt x="15" y="93"/>
                </a:cubicBezTo>
                <a:cubicBezTo>
                  <a:pt x="11" y="71"/>
                  <a:pt x="18" y="47"/>
                  <a:pt x="34" y="32"/>
                </a:cubicBezTo>
                <a:cubicBezTo>
                  <a:pt x="47" y="18"/>
                  <a:pt x="65" y="11"/>
                  <a:pt x="83" y="11"/>
                </a:cubicBezTo>
                <a:cubicBezTo>
                  <a:pt x="100" y="11"/>
                  <a:pt x="116" y="17"/>
                  <a:pt x="128" y="28"/>
                </a:cubicBezTo>
                <a:cubicBezTo>
                  <a:pt x="121" y="35"/>
                  <a:pt x="121" y="35"/>
                  <a:pt x="121" y="35"/>
                </a:cubicBezTo>
                <a:cubicBezTo>
                  <a:pt x="119" y="37"/>
                  <a:pt x="119" y="39"/>
                  <a:pt x="119" y="40"/>
                </a:cubicBezTo>
                <a:cubicBezTo>
                  <a:pt x="120" y="42"/>
                  <a:pt x="121" y="43"/>
                  <a:pt x="123" y="44"/>
                </a:cubicBezTo>
                <a:cubicBezTo>
                  <a:pt x="151" y="50"/>
                  <a:pt x="151" y="50"/>
                  <a:pt x="151" y="50"/>
                </a:cubicBezTo>
                <a:cubicBezTo>
                  <a:pt x="153" y="50"/>
                  <a:pt x="153" y="50"/>
                  <a:pt x="153" y="50"/>
                </a:cubicBezTo>
                <a:cubicBezTo>
                  <a:pt x="154" y="50"/>
                  <a:pt x="155" y="49"/>
                  <a:pt x="156" y="48"/>
                </a:cubicBezTo>
                <a:cubicBezTo>
                  <a:pt x="157" y="47"/>
                  <a:pt x="158" y="45"/>
                  <a:pt x="157" y="43"/>
                </a:cubicBezTo>
                <a:cubicBezTo>
                  <a:pt x="151" y="15"/>
                  <a:pt x="151" y="15"/>
                  <a:pt x="151" y="15"/>
                </a:cubicBezTo>
                <a:cubicBezTo>
                  <a:pt x="151" y="13"/>
                  <a:pt x="149" y="12"/>
                  <a:pt x="148" y="11"/>
                </a:cubicBezTo>
                <a:cubicBezTo>
                  <a:pt x="147" y="11"/>
                  <a:pt x="147" y="11"/>
                  <a:pt x="147" y="11"/>
                </a:cubicBezTo>
                <a:cubicBezTo>
                  <a:pt x="145" y="11"/>
                  <a:pt x="144" y="11"/>
                  <a:pt x="143" y="12"/>
                </a:cubicBezTo>
                <a:cubicBezTo>
                  <a:pt x="136" y="20"/>
                  <a:pt x="136" y="20"/>
                  <a:pt x="136" y="20"/>
                </a:cubicBezTo>
                <a:cubicBezTo>
                  <a:pt x="121" y="7"/>
                  <a:pt x="102" y="0"/>
                  <a:pt x="83" y="0"/>
                </a:cubicBezTo>
                <a:cubicBezTo>
                  <a:pt x="62" y="0"/>
                  <a:pt x="42" y="8"/>
                  <a:pt x="26" y="24"/>
                </a:cubicBezTo>
                <a:cubicBezTo>
                  <a:pt x="8" y="42"/>
                  <a:pt x="0" y="69"/>
                  <a:pt x="5" y="94"/>
                </a:cubicBezTo>
                <a:cubicBezTo>
                  <a:pt x="5" y="97"/>
                  <a:pt x="7" y="99"/>
                  <a:pt x="10" y="99"/>
                </a:cubicBezTo>
                <a:lnTo>
                  <a:pt x="11" y="99"/>
                </a:lnTo>
                <a:close/>
                <a:moveTo>
                  <a:pt x="162" y="65"/>
                </a:moveTo>
                <a:cubicBezTo>
                  <a:pt x="161" y="63"/>
                  <a:pt x="159" y="61"/>
                  <a:pt x="157" y="61"/>
                </a:cubicBezTo>
                <a:cubicBezTo>
                  <a:pt x="156" y="61"/>
                  <a:pt x="156" y="61"/>
                  <a:pt x="156" y="61"/>
                </a:cubicBezTo>
                <a:cubicBezTo>
                  <a:pt x="153" y="62"/>
                  <a:pt x="151" y="65"/>
                  <a:pt x="152" y="67"/>
                </a:cubicBezTo>
                <a:cubicBezTo>
                  <a:pt x="156" y="90"/>
                  <a:pt x="149" y="113"/>
                  <a:pt x="132" y="129"/>
                </a:cubicBezTo>
                <a:cubicBezTo>
                  <a:pt x="120" y="142"/>
                  <a:pt x="102" y="149"/>
                  <a:pt x="84" y="149"/>
                </a:cubicBezTo>
                <a:cubicBezTo>
                  <a:pt x="66" y="149"/>
                  <a:pt x="51" y="143"/>
                  <a:pt x="38" y="133"/>
                </a:cubicBezTo>
                <a:cubicBezTo>
                  <a:pt x="46" y="125"/>
                  <a:pt x="46" y="125"/>
                  <a:pt x="46" y="125"/>
                </a:cubicBezTo>
                <a:cubicBezTo>
                  <a:pt x="47" y="123"/>
                  <a:pt x="48" y="121"/>
                  <a:pt x="47" y="120"/>
                </a:cubicBezTo>
                <a:cubicBezTo>
                  <a:pt x="47" y="118"/>
                  <a:pt x="45" y="117"/>
                  <a:pt x="43" y="117"/>
                </a:cubicBezTo>
                <a:cubicBezTo>
                  <a:pt x="15" y="111"/>
                  <a:pt x="15" y="111"/>
                  <a:pt x="15" y="111"/>
                </a:cubicBezTo>
                <a:cubicBezTo>
                  <a:pt x="14" y="111"/>
                  <a:pt x="14" y="111"/>
                  <a:pt x="13" y="111"/>
                </a:cubicBezTo>
                <a:cubicBezTo>
                  <a:pt x="12" y="111"/>
                  <a:pt x="11" y="111"/>
                  <a:pt x="10" y="112"/>
                </a:cubicBezTo>
                <a:cubicBezTo>
                  <a:pt x="8" y="113"/>
                  <a:pt x="8" y="115"/>
                  <a:pt x="8" y="117"/>
                </a:cubicBezTo>
                <a:cubicBezTo>
                  <a:pt x="14" y="145"/>
                  <a:pt x="14" y="145"/>
                  <a:pt x="14" y="145"/>
                </a:cubicBezTo>
                <a:cubicBezTo>
                  <a:pt x="15" y="147"/>
                  <a:pt x="16" y="149"/>
                  <a:pt x="18" y="149"/>
                </a:cubicBezTo>
                <a:cubicBezTo>
                  <a:pt x="19" y="149"/>
                  <a:pt x="19" y="149"/>
                  <a:pt x="19" y="149"/>
                </a:cubicBezTo>
                <a:cubicBezTo>
                  <a:pt x="21" y="149"/>
                  <a:pt x="22" y="149"/>
                  <a:pt x="23" y="148"/>
                </a:cubicBezTo>
                <a:cubicBezTo>
                  <a:pt x="30" y="140"/>
                  <a:pt x="30" y="140"/>
                  <a:pt x="30" y="140"/>
                </a:cubicBezTo>
                <a:cubicBezTo>
                  <a:pt x="45" y="154"/>
                  <a:pt x="64" y="160"/>
                  <a:pt x="83" y="160"/>
                </a:cubicBezTo>
                <a:cubicBezTo>
                  <a:pt x="103" y="160"/>
                  <a:pt x="124" y="152"/>
                  <a:pt x="140" y="137"/>
                </a:cubicBezTo>
                <a:cubicBezTo>
                  <a:pt x="158" y="118"/>
                  <a:pt x="167" y="91"/>
                  <a:pt x="162" y="65"/>
                </a:cubicBezTo>
                <a:close/>
                <a:moveTo>
                  <a:pt x="78" y="44"/>
                </a:moveTo>
                <a:cubicBezTo>
                  <a:pt x="75" y="47"/>
                  <a:pt x="72" y="52"/>
                  <a:pt x="70" y="58"/>
                </a:cubicBezTo>
                <a:cubicBezTo>
                  <a:pt x="78" y="58"/>
                  <a:pt x="78" y="58"/>
                  <a:pt x="78" y="58"/>
                </a:cubicBezTo>
                <a:lnTo>
                  <a:pt x="78" y="44"/>
                </a:lnTo>
                <a:close/>
                <a:moveTo>
                  <a:pt x="89" y="116"/>
                </a:moveTo>
                <a:cubicBezTo>
                  <a:pt x="92" y="113"/>
                  <a:pt x="94" y="108"/>
                  <a:pt x="96" y="102"/>
                </a:cubicBezTo>
                <a:cubicBezTo>
                  <a:pt x="89" y="102"/>
                  <a:pt x="89" y="102"/>
                  <a:pt x="89" y="102"/>
                </a:cubicBezTo>
                <a:lnTo>
                  <a:pt x="89" y="116"/>
                </a:lnTo>
                <a:close/>
                <a:moveTo>
                  <a:pt x="78" y="102"/>
                </a:moveTo>
                <a:cubicBezTo>
                  <a:pt x="70" y="102"/>
                  <a:pt x="70" y="102"/>
                  <a:pt x="70" y="102"/>
                </a:cubicBezTo>
                <a:cubicBezTo>
                  <a:pt x="72" y="108"/>
                  <a:pt x="75" y="113"/>
                  <a:pt x="78" y="116"/>
                </a:cubicBezTo>
                <a:lnTo>
                  <a:pt x="78" y="102"/>
                </a:lnTo>
                <a:close/>
                <a:moveTo>
                  <a:pt x="36" y="67"/>
                </a:moveTo>
                <a:cubicBezTo>
                  <a:pt x="35" y="71"/>
                  <a:pt x="34" y="75"/>
                  <a:pt x="34" y="80"/>
                </a:cubicBezTo>
                <a:cubicBezTo>
                  <a:pt x="34" y="84"/>
                  <a:pt x="35" y="89"/>
                  <a:pt x="36" y="92"/>
                </a:cubicBezTo>
                <a:cubicBezTo>
                  <a:pt x="57" y="92"/>
                  <a:pt x="57" y="92"/>
                  <a:pt x="57" y="92"/>
                </a:cubicBezTo>
                <a:cubicBezTo>
                  <a:pt x="56" y="88"/>
                  <a:pt x="56" y="84"/>
                  <a:pt x="56" y="80"/>
                </a:cubicBezTo>
                <a:cubicBezTo>
                  <a:pt x="56" y="76"/>
                  <a:pt x="56" y="71"/>
                  <a:pt x="57" y="67"/>
                </a:cubicBezTo>
                <a:lnTo>
                  <a:pt x="36" y="67"/>
                </a:lnTo>
                <a:close/>
                <a:moveTo>
                  <a:pt x="89" y="57"/>
                </a:moveTo>
                <a:cubicBezTo>
                  <a:pt x="96" y="57"/>
                  <a:pt x="96" y="57"/>
                  <a:pt x="96" y="57"/>
                </a:cubicBezTo>
                <a:cubicBezTo>
                  <a:pt x="95" y="51"/>
                  <a:pt x="92" y="46"/>
                  <a:pt x="89" y="44"/>
                </a:cubicBezTo>
                <a:lnTo>
                  <a:pt x="89" y="57"/>
                </a:lnTo>
                <a:close/>
                <a:moveTo>
                  <a:pt x="78" y="67"/>
                </a:moveTo>
                <a:cubicBezTo>
                  <a:pt x="68" y="67"/>
                  <a:pt x="68" y="67"/>
                  <a:pt x="68" y="67"/>
                </a:cubicBezTo>
                <a:cubicBezTo>
                  <a:pt x="68" y="71"/>
                  <a:pt x="67" y="75"/>
                  <a:pt x="67" y="80"/>
                </a:cubicBezTo>
                <a:cubicBezTo>
                  <a:pt x="67" y="84"/>
                  <a:pt x="68" y="89"/>
                  <a:pt x="68" y="92"/>
                </a:cubicBezTo>
                <a:cubicBezTo>
                  <a:pt x="78" y="92"/>
                  <a:pt x="78" y="92"/>
                  <a:pt x="78" y="92"/>
                </a:cubicBezTo>
                <a:lnTo>
                  <a:pt x="78" y="67"/>
                </a:lnTo>
                <a:close/>
                <a:moveTo>
                  <a:pt x="126" y="57"/>
                </a:moveTo>
                <a:cubicBezTo>
                  <a:pt x="119" y="43"/>
                  <a:pt x="105" y="33"/>
                  <a:pt x="89" y="31"/>
                </a:cubicBezTo>
                <a:cubicBezTo>
                  <a:pt x="89" y="32"/>
                  <a:pt x="89" y="32"/>
                  <a:pt x="89" y="32"/>
                </a:cubicBezTo>
                <a:cubicBezTo>
                  <a:pt x="97" y="35"/>
                  <a:pt x="104" y="44"/>
                  <a:pt x="107" y="57"/>
                </a:cubicBezTo>
                <a:lnTo>
                  <a:pt x="126" y="57"/>
                </a:lnTo>
                <a:close/>
                <a:moveTo>
                  <a:pt x="88" y="128"/>
                </a:moveTo>
                <a:cubicBezTo>
                  <a:pt x="89" y="128"/>
                  <a:pt x="89" y="128"/>
                  <a:pt x="89" y="128"/>
                </a:cubicBezTo>
                <a:cubicBezTo>
                  <a:pt x="105" y="126"/>
                  <a:pt x="119" y="116"/>
                  <a:pt x="126" y="102"/>
                </a:cubicBezTo>
                <a:cubicBezTo>
                  <a:pt x="107" y="102"/>
                  <a:pt x="107" y="102"/>
                  <a:pt x="107" y="102"/>
                </a:cubicBezTo>
                <a:cubicBezTo>
                  <a:pt x="104" y="115"/>
                  <a:pt x="97" y="125"/>
                  <a:pt x="88" y="128"/>
                </a:cubicBezTo>
                <a:close/>
                <a:moveTo>
                  <a:pt x="78" y="128"/>
                </a:moveTo>
                <a:cubicBezTo>
                  <a:pt x="78" y="128"/>
                  <a:pt x="78" y="128"/>
                  <a:pt x="78" y="128"/>
                </a:cubicBezTo>
                <a:cubicBezTo>
                  <a:pt x="70" y="125"/>
                  <a:pt x="63" y="115"/>
                  <a:pt x="59" y="102"/>
                </a:cubicBezTo>
                <a:cubicBezTo>
                  <a:pt x="40" y="102"/>
                  <a:pt x="40" y="102"/>
                  <a:pt x="40" y="102"/>
                </a:cubicBezTo>
                <a:cubicBezTo>
                  <a:pt x="48" y="117"/>
                  <a:pt x="61" y="127"/>
                  <a:pt x="78" y="128"/>
                </a:cubicBezTo>
                <a:close/>
                <a:moveTo>
                  <a:pt x="132" y="80"/>
                </a:moveTo>
                <a:cubicBezTo>
                  <a:pt x="132" y="76"/>
                  <a:pt x="132" y="71"/>
                  <a:pt x="130" y="67"/>
                </a:cubicBezTo>
                <a:cubicBezTo>
                  <a:pt x="110" y="67"/>
                  <a:pt x="110" y="67"/>
                  <a:pt x="110" y="67"/>
                </a:cubicBezTo>
                <a:cubicBezTo>
                  <a:pt x="110" y="71"/>
                  <a:pt x="110" y="75"/>
                  <a:pt x="110" y="80"/>
                </a:cubicBezTo>
                <a:cubicBezTo>
                  <a:pt x="110" y="84"/>
                  <a:pt x="110" y="89"/>
                  <a:pt x="110" y="92"/>
                </a:cubicBezTo>
                <a:cubicBezTo>
                  <a:pt x="130" y="92"/>
                  <a:pt x="130" y="92"/>
                  <a:pt x="130" y="92"/>
                </a:cubicBezTo>
                <a:cubicBezTo>
                  <a:pt x="132" y="89"/>
                  <a:pt x="132" y="84"/>
                  <a:pt x="132" y="80"/>
                </a:cubicBezTo>
                <a:close/>
                <a:moveTo>
                  <a:pt x="79" y="32"/>
                </a:moveTo>
                <a:cubicBezTo>
                  <a:pt x="78" y="32"/>
                  <a:pt x="78" y="32"/>
                  <a:pt x="78" y="32"/>
                </a:cubicBezTo>
                <a:cubicBezTo>
                  <a:pt x="62" y="34"/>
                  <a:pt x="48" y="44"/>
                  <a:pt x="40" y="58"/>
                </a:cubicBezTo>
                <a:cubicBezTo>
                  <a:pt x="60" y="58"/>
                  <a:pt x="60" y="58"/>
                  <a:pt x="60" y="58"/>
                </a:cubicBezTo>
                <a:cubicBezTo>
                  <a:pt x="64" y="45"/>
                  <a:pt x="70" y="35"/>
                  <a:pt x="79" y="32"/>
                </a:cubicBezTo>
                <a:close/>
                <a:moveTo>
                  <a:pt x="89" y="92"/>
                </a:moveTo>
                <a:cubicBezTo>
                  <a:pt x="99" y="92"/>
                  <a:pt x="99" y="92"/>
                  <a:pt x="99" y="92"/>
                </a:cubicBezTo>
                <a:cubicBezTo>
                  <a:pt x="100" y="88"/>
                  <a:pt x="100" y="84"/>
                  <a:pt x="100" y="80"/>
                </a:cubicBezTo>
                <a:cubicBezTo>
                  <a:pt x="100" y="76"/>
                  <a:pt x="100" y="71"/>
                  <a:pt x="99" y="67"/>
                </a:cubicBezTo>
                <a:cubicBezTo>
                  <a:pt x="89" y="67"/>
                  <a:pt x="89" y="67"/>
                  <a:pt x="89" y="67"/>
                </a:cubicBezTo>
                <a:lnTo>
                  <a:pt x="89" y="92"/>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5" name="Freeform 5">
            <a:extLst>
              <a:ext uri="{FF2B5EF4-FFF2-40B4-BE49-F238E27FC236}">
                <a16:creationId xmlns:a16="http://schemas.microsoft.com/office/drawing/2014/main" id="{B2FEC9B0-55CF-6F09-4209-313887B7DA6D}"/>
              </a:ext>
            </a:extLst>
          </p:cNvPr>
          <p:cNvSpPr>
            <a:spLocks noEditPoints="1"/>
          </p:cNvSpPr>
          <p:nvPr/>
        </p:nvSpPr>
        <p:spPr bwMode="auto">
          <a:xfrm>
            <a:off x="6515100" y="1656454"/>
            <a:ext cx="304800" cy="311426"/>
          </a:xfrm>
          <a:custGeom>
            <a:avLst/>
            <a:gdLst>
              <a:gd name="T0" fmla="*/ 84 w 157"/>
              <a:gd name="T1" fmla="*/ 49 h 160"/>
              <a:gd name="T2" fmla="*/ 79 w 157"/>
              <a:gd name="T3" fmla="*/ 44 h 160"/>
              <a:gd name="T4" fmla="*/ 33 w 157"/>
              <a:gd name="T5" fmla="*/ 91 h 160"/>
              <a:gd name="T6" fmla="*/ 79 w 157"/>
              <a:gd name="T7" fmla="*/ 138 h 160"/>
              <a:gd name="T8" fmla="*/ 126 w 157"/>
              <a:gd name="T9" fmla="*/ 91 h 160"/>
              <a:gd name="T10" fmla="*/ 122 w 157"/>
              <a:gd name="T11" fmla="*/ 86 h 160"/>
              <a:gd name="T12" fmla="*/ 84 w 157"/>
              <a:gd name="T13" fmla="*/ 86 h 160"/>
              <a:gd name="T14" fmla="*/ 84 w 157"/>
              <a:gd name="T15" fmla="*/ 49 h 160"/>
              <a:gd name="T16" fmla="*/ 57 w 157"/>
              <a:gd name="T17" fmla="*/ 9 h 160"/>
              <a:gd name="T18" fmla="*/ 101 w 157"/>
              <a:gd name="T19" fmla="*/ 9 h 160"/>
              <a:gd name="T20" fmla="*/ 106 w 157"/>
              <a:gd name="T21" fmla="*/ 5 h 160"/>
              <a:gd name="T22" fmla="*/ 100 w 157"/>
              <a:gd name="T23" fmla="*/ 0 h 160"/>
              <a:gd name="T24" fmla="*/ 59 w 157"/>
              <a:gd name="T25" fmla="*/ 0 h 160"/>
              <a:gd name="T26" fmla="*/ 53 w 157"/>
              <a:gd name="T27" fmla="*/ 5 h 160"/>
              <a:gd name="T28" fmla="*/ 57 w 157"/>
              <a:gd name="T29" fmla="*/ 9 h 160"/>
              <a:gd name="T30" fmla="*/ 142 w 157"/>
              <a:gd name="T31" fmla="*/ 44 h 160"/>
              <a:gd name="T32" fmla="*/ 157 w 157"/>
              <a:gd name="T33" fmla="*/ 29 h 160"/>
              <a:gd name="T34" fmla="*/ 142 w 157"/>
              <a:gd name="T35" fmla="*/ 13 h 160"/>
              <a:gd name="T36" fmla="*/ 126 w 157"/>
              <a:gd name="T37" fmla="*/ 29 h 160"/>
              <a:gd name="T38" fmla="*/ 128 w 157"/>
              <a:gd name="T39" fmla="*/ 35 h 160"/>
              <a:gd name="T40" fmla="*/ 124 w 157"/>
              <a:gd name="T41" fmla="*/ 40 h 160"/>
              <a:gd name="T42" fmla="*/ 95 w 157"/>
              <a:gd name="T43" fmla="*/ 25 h 160"/>
              <a:gd name="T44" fmla="*/ 95 w 157"/>
              <a:gd name="T45" fmla="*/ 20 h 160"/>
              <a:gd name="T46" fmla="*/ 64 w 157"/>
              <a:gd name="T47" fmla="*/ 20 h 160"/>
              <a:gd name="T48" fmla="*/ 64 w 157"/>
              <a:gd name="T49" fmla="*/ 25 h 160"/>
              <a:gd name="T50" fmla="*/ 36 w 157"/>
              <a:gd name="T51" fmla="*/ 40 h 160"/>
              <a:gd name="T52" fmla="*/ 31 w 157"/>
              <a:gd name="T53" fmla="*/ 35 h 160"/>
              <a:gd name="T54" fmla="*/ 28 w 157"/>
              <a:gd name="T55" fmla="*/ 17 h 160"/>
              <a:gd name="T56" fmla="*/ 17 w 157"/>
              <a:gd name="T57" fmla="*/ 13 h 160"/>
              <a:gd name="T58" fmla="*/ 6 w 157"/>
              <a:gd name="T59" fmla="*/ 17 h 160"/>
              <a:gd name="T60" fmla="*/ 6 w 157"/>
              <a:gd name="T61" fmla="*/ 40 h 160"/>
              <a:gd name="T62" fmla="*/ 17 w 157"/>
              <a:gd name="T63" fmla="*/ 44 h 160"/>
              <a:gd name="T64" fmla="*/ 24 w 157"/>
              <a:gd name="T65" fmla="*/ 43 h 160"/>
              <a:gd name="T66" fmla="*/ 28 w 157"/>
              <a:gd name="T67" fmla="*/ 47 h 160"/>
              <a:gd name="T68" fmla="*/ 11 w 157"/>
              <a:gd name="T69" fmla="*/ 91 h 160"/>
              <a:gd name="T70" fmla="*/ 79 w 157"/>
              <a:gd name="T71" fmla="*/ 160 h 160"/>
              <a:gd name="T72" fmla="*/ 147 w 157"/>
              <a:gd name="T73" fmla="*/ 91 h 160"/>
              <a:gd name="T74" fmla="*/ 131 w 157"/>
              <a:gd name="T75" fmla="*/ 47 h 160"/>
              <a:gd name="T76" fmla="*/ 136 w 157"/>
              <a:gd name="T77" fmla="*/ 43 h 160"/>
              <a:gd name="T78" fmla="*/ 142 w 157"/>
              <a:gd name="T79" fmla="*/ 44 h 160"/>
              <a:gd name="T80" fmla="*/ 136 w 157"/>
              <a:gd name="T81" fmla="*/ 92 h 160"/>
              <a:gd name="T82" fmla="*/ 79 w 157"/>
              <a:gd name="T83" fmla="*/ 149 h 160"/>
              <a:gd name="T84" fmla="*/ 21 w 157"/>
              <a:gd name="T85" fmla="*/ 92 h 160"/>
              <a:gd name="T86" fmla="*/ 80 w 157"/>
              <a:gd name="T87" fmla="*/ 34 h 160"/>
              <a:gd name="T88" fmla="*/ 120 w 157"/>
              <a:gd name="T89" fmla="*/ 51 h 160"/>
              <a:gd name="T90" fmla="*/ 136 w 157"/>
              <a:gd name="T9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60">
                <a:moveTo>
                  <a:pt x="84" y="49"/>
                </a:moveTo>
                <a:cubicBezTo>
                  <a:pt x="84" y="46"/>
                  <a:pt x="82" y="44"/>
                  <a:pt x="79" y="44"/>
                </a:cubicBezTo>
                <a:cubicBezTo>
                  <a:pt x="54" y="44"/>
                  <a:pt x="33" y="65"/>
                  <a:pt x="33" y="91"/>
                </a:cubicBezTo>
                <a:cubicBezTo>
                  <a:pt x="33" y="117"/>
                  <a:pt x="54" y="138"/>
                  <a:pt x="79" y="138"/>
                </a:cubicBezTo>
                <a:cubicBezTo>
                  <a:pt x="105" y="138"/>
                  <a:pt x="126" y="118"/>
                  <a:pt x="126" y="91"/>
                </a:cubicBezTo>
                <a:cubicBezTo>
                  <a:pt x="126" y="88"/>
                  <a:pt x="124" y="86"/>
                  <a:pt x="122" y="86"/>
                </a:cubicBezTo>
                <a:cubicBezTo>
                  <a:pt x="84" y="86"/>
                  <a:pt x="84" y="86"/>
                  <a:pt x="84" y="86"/>
                </a:cubicBezTo>
                <a:lnTo>
                  <a:pt x="84" y="49"/>
                </a:lnTo>
                <a:close/>
                <a:moveTo>
                  <a:pt x="57" y="9"/>
                </a:moveTo>
                <a:cubicBezTo>
                  <a:pt x="101" y="9"/>
                  <a:pt x="101" y="9"/>
                  <a:pt x="101" y="9"/>
                </a:cubicBezTo>
                <a:cubicBezTo>
                  <a:pt x="104" y="9"/>
                  <a:pt x="106" y="7"/>
                  <a:pt x="106" y="5"/>
                </a:cubicBezTo>
                <a:cubicBezTo>
                  <a:pt x="106" y="2"/>
                  <a:pt x="103" y="0"/>
                  <a:pt x="100" y="0"/>
                </a:cubicBezTo>
                <a:cubicBezTo>
                  <a:pt x="59" y="0"/>
                  <a:pt x="59" y="0"/>
                  <a:pt x="59" y="0"/>
                </a:cubicBezTo>
                <a:cubicBezTo>
                  <a:pt x="56" y="0"/>
                  <a:pt x="53" y="2"/>
                  <a:pt x="53" y="5"/>
                </a:cubicBezTo>
                <a:cubicBezTo>
                  <a:pt x="53" y="7"/>
                  <a:pt x="55" y="9"/>
                  <a:pt x="57" y="9"/>
                </a:cubicBezTo>
                <a:close/>
                <a:moveTo>
                  <a:pt x="142" y="44"/>
                </a:moveTo>
                <a:cubicBezTo>
                  <a:pt x="150" y="44"/>
                  <a:pt x="157" y="37"/>
                  <a:pt x="157" y="29"/>
                </a:cubicBezTo>
                <a:cubicBezTo>
                  <a:pt x="157" y="21"/>
                  <a:pt x="150" y="13"/>
                  <a:pt x="142" y="13"/>
                </a:cubicBezTo>
                <a:cubicBezTo>
                  <a:pt x="134" y="13"/>
                  <a:pt x="126" y="20"/>
                  <a:pt x="126" y="29"/>
                </a:cubicBezTo>
                <a:cubicBezTo>
                  <a:pt x="126" y="31"/>
                  <a:pt x="127" y="33"/>
                  <a:pt x="128" y="35"/>
                </a:cubicBezTo>
                <a:cubicBezTo>
                  <a:pt x="124" y="40"/>
                  <a:pt x="124" y="40"/>
                  <a:pt x="124" y="40"/>
                </a:cubicBezTo>
                <a:cubicBezTo>
                  <a:pt x="115" y="33"/>
                  <a:pt x="106" y="28"/>
                  <a:pt x="95" y="25"/>
                </a:cubicBezTo>
                <a:cubicBezTo>
                  <a:pt x="95" y="20"/>
                  <a:pt x="95" y="20"/>
                  <a:pt x="95" y="20"/>
                </a:cubicBezTo>
                <a:cubicBezTo>
                  <a:pt x="64" y="20"/>
                  <a:pt x="64" y="20"/>
                  <a:pt x="64" y="20"/>
                </a:cubicBezTo>
                <a:cubicBezTo>
                  <a:pt x="64" y="25"/>
                  <a:pt x="64" y="25"/>
                  <a:pt x="64" y="25"/>
                </a:cubicBezTo>
                <a:cubicBezTo>
                  <a:pt x="53" y="28"/>
                  <a:pt x="43" y="33"/>
                  <a:pt x="36" y="40"/>
                </a:cubicBezTo>
                <a:cubicBezTo>
                  <a:pt x="31" y="35"/>
                  <a:pt x="31" y="35"/>
                  <a:pt x="31" y="35"/>
                </a:cubicBezTo>
                <a:cubicBezTo>
                  <a:pt x="34" y="29"/>
                  <a:pt x="33" y="22"/>
                  <a:pt x="28" y="17"/>
                </a:cubicBezTo>
                <a:cubicBezTo>
                  <a:pt x="25" y="14"/>
                  <a:pt x="21" y="13"/>
                  <a:pt x="17" y="13"/>
                </a:cubicBezTo>
                <a:cubicBezTo>
                  <a:pt x="13" y="13"/>
                  <a:pt x="9" y="14"/>
                  <a:pt x="6" y="17"/>
                </a:cubicBezTo>
                <a:cubicBezTo>
                  <a:pt x="0" y="23"/>
                  <a:pt x="0" y="33"/>
                  <a:pt x="6" y="40"/>
                </a:cubicBezTo>
                <a:cubicBezTo>
                  <a:pt x="9" y="43"/>
                  <a:pt x="13" y="44"/>
                  <a:pt x="17" y="44"/>
                </a:cubicBezTo>
                <a:cubicBezTo>
                  <a:pt x="19" y="44"/>
                  <a:pt x="21" y="44"/>
                  <a:pt x="24" y="43"/>
                </a:cubicBezTo>
                <a:cubicBezTo>
                  <a:pt x="28" y="47"/>
                  <a:pt x="28" y="47"/>
                  <a:pt x="28" y="47"/>
                </a:cubicBezTo>
                <a:cubicBezTo>
                  <a:pt x="17" y="60"/>
                  <a:pt x="11" y="75"/>
                  <a:pt x="11" y="91"/>
                </a:cubicBezTo>
                <a:cubicBezTo>
                  <a:pt x="11" y="129"/>
                  <a:pt x="42" y="160"/>
                  <a:pt x="79" y="160"/>
                </a:cubicBezTo>
                <a:cubicBezTo>
                  <a:pt x="116" y="160"/>
                  <a:pt x="147" y="129"/>
                  <a:pt x="147" y="91"/>
                </a:cubicBezTo>
                <a:cubicBezTo>
                  <a:pt x="147" y="75"/>
                  <a:pt x="142" y="60"/>
                  <a:pt x="131" y="47"/>
                </a:cubicBezTo>
                <a:cubicBezTo>
                  <a:pt x="136" y="43"/>
                  <a:pt x="136" y="43"/>
                  <a:pt x="136" y="43"/>
                </a:cubicBezTo>
                <a:cubicBezTo>
                  <a:pt x="138" y="44"/>
                  <a:pt x="140" y="44"/>
                  <a:pt x="142" y="44"/>
                </a:cubicBezTo>
                <a:close/>
                <a:moveTo>
                  <a:pt x="136" y="92"/>
                </a:moveTo>
                <a:cubicBezTo>
                  <a:pt x="136" y="124"/>
                  <a:pt x="111" y="149"/>
                  <a:pt x="79" y="149"/>
                </a:cubicBezTo>
                <a:cubicBezTo>
                  <a:pt x="47" y="149"/>
                  <a:pt x="21" y="124"/>
                  <a:pt x="21" y="92"/>
                </a:cubicBezTo>
                <a:cubicBezTo>
                  <a:pt x="21" y="57"/>
                  <a:pt x="50" y="34"/>
                  <a:pt x="80" y="34"/>
                </a:cubicBezTo>
                <a:cubicBezTo>
                  <a:pt x="94" y="34"/>
                  <a:pt x="108" y="39"/>
                  <a:pt x="120" y="51"/>
                </a:cubicBezTo>
                <a:cubicBezTo>
                  <a:pt x="130" y="62"/>
                  <a:pt x="136" y="76"/>
                  <a:pt x="136" y="92"/>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6" name="Freeform 7">
            <a:extLst>
              <a:ext uri="{FF2B5EF4-FFF2-40B4-BE49-F238E27FC236}">
                <a16:creationId xmlns:a16="http://schemas.microsoft.com/office/drawing/2014/main" id="{9B9D8144-2D2F-68FE-6198-6EB030D2E96C}"/>
              </a:ext>
            </a:extLst>
          </p:cNvPr>
          <p:cNvSpPr>
            <a:spLocks noEditPoints="1"/>
          </p:cNvSpPr>
          <p:nvPr/>
        </p:nvSpPr>
        <p:spPr bwMode="auto">
          <a:xfrm>
            <a:off x="7779156" y="3326592"/>
            <a:ext cx="290564" cy="292908"/>
          </a:xfrm>
          <a:custGeom>
            <a:avLst/>
            <a:gdLst>
              <a:gd name="T0" fmla="*/ 69 w 159"/>
              <a:gd name="T1" fmla="*/ 1 h 160"/>
              <a:gd name="T2" fmla="*/ 35 w 159"/>
              <a:gd name="T3" fmla="*/ 79 h 160"/>
              <a:gd name="T4" fmla="*/ 46 w 159"/>
              <a:gd name="T5" fmla="*/ 109 h 160"/>
              <a:gd name="T6" fmla="*/ 56 w 159"/>
              <a:gd name="T7" fmla="*/ 146 h 160"/>
              <a:gd name="T8" fmla="*/ 88 w 159"/>
              <a:gd name="T9" fmla="*/ 160 h 160"/>
              <a:gd name="T10" fmla="*/ 102 w 159"/>
              <a:gd name="T11" fmla="*/ 122 h 160"/>
              <a:gd name="T12" fmla="*/ 112 w 159"/>
              <a:gd name="T13" fmla="*/ 108 h 160"/>
              <a:gd name="T14" fmla="*/ 130 w 159"/>
              <a:gd name="T15" fmla="*/ 52 h 160"/>
              <a:gd name="T16" fmla="*/ 93 w 159"/>
              <a:gd name="T17" fmla="*/ 131 h 160"/>
              <a:gd name="T18" fmla="*/ 83 w 159"/>
              <a:gd name="T19" fmla="*/ 135 h 160"/>
              <a:gd name="T20" fmla="*/ 93 w 159"/>
              <a:gd name="T21" fmla="*/ 140 h 160"/>
              <a:gd name="T22" fmla="*/ 88 w 159"/>
              <a:gd name="T23" fmla="*/ 150 h 160"/>
              <a:gd name="T24" fmla="*/ 65 w 159"/>
              <a:gd name="T25" fmla="*/ 145 h 160"/>
              <a:gd name="T26" fmla="*/ 69 w 159"/>
              <a:gd name="T27" fmla="*/ 140 h 160"/>
              <a:gd name="T28" fmla="*/ 69 w 159"/>
              <a:gd name="T29" fmla="*/ 131 h 160"/>
              <a:gd name="T30" fmla="*/ 65 w 159"/>
              <a:gd name="T31" fmla="*/ 122 h 160"/>
              <a:gd name="T32" fmla="*/ 93 w 159"/>
              <a:gd name="T33" fmla="*/ 131 h 160"/>
              <a:gd name="T34" fmla="*/ 103 w 159"/>
              <a:gd name="T35" fmla="*/ 108 h 160"/>
              <a:gd name="T36" fmla="*/ 60 w 159"/>
              <a:gd name="T37" fmla="*/ 113 h 160"/>
              <a:gd name="T38" fmla="*/ 46 w 159"/>
              <a:gd name="T39" fmla="*/ 79 h 160"/>
              <a:gd name="T40" fmla="*/ 78 w 159"/>
              <a:gd name="T41" fmla="*/ 10 h 160"/>
              <a:gd name="T42" fmla="*/ 112 w 159"/>
              <a:gd name="T43" fmla="*/ 79 h 160"/>
              <a:gd name="T44" fmla="*/ 145 w 159"/>
              <a:gd name="T45" fmla="*/ 48 h 160"/>
              <a:gd name="T46" fmla="*/ 145 w 159"/>
              <a:gd name="T47" fmla="*/ 58 h 160"/>
              <a:gd name="T48" fmla="*/ 159 w 159"/>
              <a:gd name="T49" fmla="*/ 53 h 160"/>
              <a:gd name="T50" fmla="*/ 19 w 159"/>
              <a:gd name="T51" fmla="*/ 53 h 160"/>
              <a:gd name="T52" fmla="*/ 4 w 159"/>
              <a:gd name="T53" fmla="*/ 48 h 160"/>
              <a:gd name="T54" fmla="*/ 4 w 159"/>
              <a:gd name="T55" fmla="*/ 58 h 160"/>
              <a:gd name="T56" fmla="*/ 19 w 159"/>
              <a:gd name="T57" fmla="*/ 53 h 160"/>
              <a:gd name="T58" fmla="*/ 139 w 159"/>
              <a:gd name="T59" fmla="*/ 24 h 160"/>
              <a:gd name="T60" fmla="*/ 148 w 159"/>
              <a:gd name="T61" fmla="*/ 12 h 160"/>
              <a:gd name="T62" fmla="*/ 142 w 159"/>
              <a:gd name="T63" fmla="*/ 10 h 160"/>
              <a:gd name="T64" fmla="*/ 132 w 159"/>
              <a:gd name="T65" fmla="*/ 22 h 160"/>
              <a:gd name="T66" fmla="*/ 23 w 159"/>
              <a:gd name="T67" fmla="*/ 80 h 160"/>
              <a:gd name="T68" fmla="*/ 12 w 159"/>
              <a:gd name="T69" fmla="*/ 86 h 160"/>
              <a:gd name="T70" fmla="*/ 15 w 159"/>
              <a:gd name="T71" fmla="*/ 94 h 160"/>
              <a:gd name="T72" fmla="*/ 25 w 159"/>
              <a:gd name="T73" fmla="*/ 89 h 160"/>
              <a:gd name="T74" fmla="*/ 23 w 159"/>
              <a:gd name="T75" fmla="*/ 80 h 160"/>
              <a:gd name="T76" fmla="*/ 139 w 159"/>
              <a:gd name="T77" fmla="*/ 81 h 160"/>
              <a:gd name="T78" fmla="*/ 132 w 159"/>
              <a:gd name="T79" fmla="*/ 83 h 160"/>
              <a:gd name="T80" fmla="*/ 142 w 159"/>
              <a:gd name="T81" fmla="*/ 94 h 160"/>
              <a:gd name="T82" fmla="*/ 148 w 159"/>
              <a:gd name="T83" fmla="*/ 92 h 160"/>
              <a:gd name="T84" fmla="*/ 20 w 159"/>
              <a:gd name="T85" fmla="*/ 23 h 160"/>
              <a:gd name="T86" fmla="*/ 26 w 159"/>
              <a:gd name="T87" fmla="*/ 22 h 160"/>
              <a:gd name="T88" fmla="*/ 17 w 159"/>
              <a:gd name="T89" fmla="*/ 11 h 160"/>
              <a:gd name="T90" fmla="*/ 10 w 159"/>
              <a:gd name="T91" fmla="*/ 12 h 160"/>
              <a:gd name="T92" fmla="*/ 20 w 159"/>
              <a:gd name="T93" fmla="*/ 23 h 160"/>
              <a:gd name="T94" fmla="*/ 84 w 159"/>
              <a:gd name="T95" fmla="*/ 49 h 160"/>
              <a:gd name="T96" fmla="*/ 80 w 159"/>
              <a:gd name="T97" fmla="*/ 20 h 160"/>
              <a:gd name="T98" fmla="*/ 75 w 159"/>
              <a:gd name="T99" fmla="*/ 22 h 160"/>
              <a:gd name="T100" fmla="*/ 52 w 159"/>
              <a:gd name="T101" fmla="*/ 64 h 160"/>
              <a:gd name="T102" fmla="*/ 75 w 159"/>
              <a:gd name="T103" fmla="*/ 75 h 160"/>
              <a:gd name="T104" fmla="*/ 78 w 159"/>
              <a:gd name="T105" fmla="*/ 103 h 160"/>
              <a:gd name="T106" fmla="*/ 83 w 159"/>
              <a:gd name="T107" fmla="*/ 101 h 160"/>
              <a:gd name="T108" fmla="*/ 106 w 159"/>
              <a:gd name="T109" fmla="*/ 60 h 160"/>
              <a:gd name="T110" fmla="*/ 84 w 159"/>
              <a:gd name="T111" fmla="*/ 83 h 160"/>
              <a:gd name="T112" fmla="*/ 81 w 159"/>
              <a:gd name="T113" fmla="*/ 66 h 160"/>
              <a:gd name="T114" fmla="*/ 75 w 159"/>
              <a:gd name="T115" fmla="*/ 40 h 160"/>
              <a:gd name="T116" fmla="*/ 77 w 159"/>
              <a:gd name="T117" fmla="*/ 56 h 160"/>
              <a:gd name="T118" fmla="*/ 84 w 159"/>
              <a:gd name="T119" fmla="*/ 8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160">
                <a:moveTo>
                  <a:pt x="80" y="0"/>
                </a:moveTo>
                <a:cubicBezTo>
                  <a:pt x="76" y="0"/>
                  <a:pt x="72" y="1"/>
                  <a:pt x="69" y="1"/>
                </a:cubicBezTo>
                <a:cubicBezTo>
                  <a:pt x="48" y="6"/>
                  <a:pt x="33" y="22"/>
                  <a:pt x="29" y="42"/>
                </a:cubicBezTo>
                <a:cubicBezTo>
                  <a:pt x="27" y="55"/>
                  <a:pt x="29" y="68"/>
                  <a:pt x="35" y="79"/>
                </a:cubicBezTo>
                <a:cubicBezTo>
                  <a:pt x="37" y="81"/>
                  <a:pt x="38" y="83"/>
                  <a:pt x="39" y="85"/>
                </a:cubicBezTo>
                <a:cubicBezTo>
                  <a:pt x="45" y="94"/>
                  <a:pt x="46" y="98"/>
                  <a:pt x="46" y="109"/>
                </a:cubicBezTo>
                <a:cubicBezTo>
                  <a:pt x="46" y="115"/>
                  <a:pt x="50" y="120"/>
                  <a:pt x="56" y="122"/>
                </a:cubicBezTo>
                <a:cubicBezTo>
                  <a:pt x="56" y="146"/>
                  <a:pt x="56" y="146"/>
                  <a:pt x="56" y="146"/>
                </a:cubicBezTo>
                <a:cubicBezTo>
                  <a:pt x="56" y="154"/>
                  <a:pt x="62" y="160"/>
                  <a:pt x="69" y="160"/>
                </a:cubicBezTo>
                <a:cubicBezTo>
                  <a:pt x="88" y="160"/>
                  <a:pt x="88" y="160"/>
                  <a:pt x="88" y="160"/>
                </a:cubicBezTo>
                <a:cubicBezTo>
                  <a:pt x="96" y="160"/>
                  <a:pt x="102" y="154"/>
                  <a:pt x="102" y="146"/>
                </a:cubicBezTo>
                <a:cubicBezTo>
                  <a:pt x="102" y="122"/>
                  <a:pt x="102" y="122"/>
                  <a:pt x="102" y="122"/>
                </a:cubicBezTo>
                <a:cubicBezTo>
                  <a:pt x="108" y="120"/>
                  <a:pt x="112" y="115"/>
                  <a:pt x="112" y="109"/>
                </a:cubicBezTo>
                <a:cubicBezTo>
                  <a:pt x="112" y="108"/>
                  <a:pt x="112" y="108"/>
                  <a:pt x="112" y="108"/>
                </a:cubicBezTo>
                <a:cubicBezTo>
                  <a:pt x="112" y="98"/>
                  <a:pt x="114" y="93"/>
                  <a:pt x="119" y="85"/>
                </a:cubicBezTo>
                <a:cubicBezTo>
                  <a:pt x="123" y="79"/>
                  <a:pt x="130" y="69"/>
                  <a:pt x="130" y="52"/>
                </a:cubicBezTo>
                <a:cubicBezTo>
                  <a:pt x="131" y="23"/>
                  <a:pt x="108" y="0"/>
                  <a:pt x="80" y="0"/>
                </a:cubicBezTo>
                <a:close/>
                <a:moveTo>
                  <a:pt x="93" y="131"/>
                </a:moveTo>
                <a:cubicBezTo>
                  <a:pt x="88" y="131"/>
                  <a:pt x="88" y="131"/>
                  <a:pt x="88" y="131"/>
                </a:cubicBezTo>
                <a:cubicBezTo>
                  <a:pt x="85" y="131"/>
                  <a:pt x="83" y="133"/>
                  <a:pt x="83" y="135"/>
                </a:cubicBezTo>
                <a:cubicBezTo>
                  <a:pt x="83" y="138"/>
                  <a:pt x="85" y="140"/>
                  <a:pt x="88" y="140"/>
                </a:cubicBezTo>
                <a:cubicBezTo>
                  <a:pt x="93" y="140"/>
                  <a:pt x="93" y="140"/>
                  <a:pt x="93" y="140"/>
                </a:cubicBezTo>
                <a:cubicBezTo>
                  <a:pt x="93" y="145"/>
                  <a:pt x="93" y="145"/>
                  <a:pt x="93" y="145"/>
                </a:cubicBezTo>
                <a:cubicBezTo>
                  <a:pt x="93" y="148"/>
                  <a:pt x="91" y="150"/>
                  <a:pt x="88" y="150"/>
                </a:cubicBezTo>
                <a:cubicBezTo>
                  <a:pt x="69" y="150"/>
                  <a:pt x="69" y="150"/>
                  <a:pt x="69" y="150"/>
                </a:cubicBezTo>
                <a:cubicBezTo>
                  <a:pt x="67" y="150"/>
                  <a:pt x="65" y="148"/>
                  <a:pt x="65" y="145"/>
                </a:cubicBezTo>
                <a:cubicBezTo>
                  <a:pt x="65" y="140"/>
                  <a:pt x="65" y="140"/>
                  <a:pt x="65" y="140"/>
                </a:cubicBezTo>
                <a:cubicBezTo>
                  <a:pt x="69" y="140"/>
                  <a:pt x="69" y="140"/>
                  <a:pt x="69" y="140"/>
                </a:cubicBezTo>
                <a:cubicBezTo>
                  <a:pt x="72" y="140"/>
                  <a:pt x="75" y="138"/>
                  <a:pt x="75" y="135"/>
                </a:cubicBezTo>
                <a:cubicBezTo>
                  <a:pt x="75" y="133"/>
                  <a:pt x="72" y="131"/>
                  <a:pt x="69" y="131"/>
                </a:cubicBezTo>
                <a:cubicBezTo>
                  <a:pt x="65" y="131"/>
                  <a:pt x="65" y="131"/>
                  <a:pt x="65" y="131"/>
                </a:cubicBezTo>
                <a:cubicBezTo>
                  <a:pt x="65" y="122"/>
                  <a:pt x="65" y="122"/>
                  <a:pt x="65" y="122"/>
                </a:cubicBezTo>
                <a:cubicBezTo>
                  <a:pt x="93" y="122"/>
                  <a:pt x="93" y="122"/>
                  <a:pt x="93" y="122"/>
                </a:cubicBezTo>
                <a:lnTo>
                  <a:pt x="93" y="131"/>
                </a:lnTo>
                <a:close/>
                <a:moveTo>
                  <a:pt x="112" y="79"/>
                </a:moveTo>
                <a:cubicBezTo>
                  <a:pt x="106" y="89"/>
                  <a:pt x="103" y="95"/>
                  <a:pt x="103" y="108"/>
                </a:cubicBezTo>
                <a:cubicBezTo>
                  <a:pt x="103" y="111"/>
                  <a:pt x="101" y="113"/>
                  <a:pt x="98" y="113"/>
                </a:cubicBezTo>
                <a:cubicBezTo>
                  <a:pt x="60" y="113"/>
                  <a:pt x="60" y="113"/>
                  <a:pt x="60" y="113"/>
                </a:cubicBezTo>
                <a:cubicBezTo>
                  <a:pt x="58" y="113"/>
                  <a:pt x="56" y="111"/>
                  <a:pt x="56" y="108"/>
                </a:cubicBezTo>
                <a:cubicBezTo>
                  <a:pt x="56" y="95"/>
                  <a:pt x="53" y="90"/>
                  <a:pt x="46" y="79"/>
                </a:cubicBezTo>
                <a:cubicBezTo>
                  <a:pt x="43" y="73"/>
                  <a:pt x="34" y="62"/>
                  <a:pt x="37" y="44"/>
                </a:cubicBezTo>
                <a:cubicBezTo>
                  <a:pt x="41" y="25"/>
                  <a:pt x="57" y="10"/>
                  <a:pt x="78" y="10"/>
                </a:cubicBezTo>
                <a:cubicBezTo>
                  <a:pt x="102" y="10"/>
                  <a:pt x="121" y="28"/>
                  <a:pt x="121" y="51"/>
                </a:cubicBezTo>
                <a:cubicBezTo>
                  <a:pt x="121" y="65"/>
                  <a:pt x="116" y="73"/>
                  <a:pt x="112" y="79"/>
                </a:cubicBezTo>
                <a:close/>
                <a:moveTo>
                  <a:pt x="154" y="48"/>
                </a:moveTo>
                <a:cubicBezTo>
                  <a:pt x="145" y="48"/>
                  <a:pt x="145" y="48"/>
                  <a:pt x="145" y="48"/>
                </a:cubicBezTo>
                <a:cubicBezTo>
                  <a:pt x="142" y="48"/>
                  <a:pt x="140" y="50"/>
                  <a:pt x="140" y="53"/>
                </a:cubicBezTo>
                <a:cubicBezTo>
                  <a:pt x="140" y="55"/>
                  <a:pt x="142" y="58"/>
                  <a:pt x="145" y="58"/>
                </a:cubicBezTo>
                <a:cubicBezTo>
                  <a:pt x="154" y="58"/>
                  <a:pt x="154" y="58"/>
                  <a:pt x="154" y="58"/>
                </a:cubicBezTo>
                <a:cubicBezTo>
                  <a:pt x="157" y="58"/>
                  <a:pt x="159" y="55"/>
                  <a:pt x="159" y="53"/>
                </a:cubicBezTo>
                <a:cubicBezTo>
                  <a:pt x="159" y="50"/>
                  <a:pt x="157" y="48"/>
                  <a:pt x="154" y="48"/>
                </a:cubicBezTo>
                <a:close/>
                <a:moveTo>
                  <a:pt x="19" y="53"/>
                </a:moveTo>
                <a:cubicBezTo>
                  <a:pt x="19" y="50"/>
                  <a:pt x="16" y="48"/>
                  <a:pt x="13" y="48"/>
                </a:cubicBezTo>
                <a:cubicBezTo>
                  <a:pt x="4" y="48"/>
                  <a:pt x="4" y="48"/>
                  <a:pt x="4" y="48"/>
                </a:cubicBezTo>
                <a:cubicBezTo>
                  <a:pt x="2" y="48"/>
                  <a:pt x="0" y="50"/>
                  <a:pt x="0" y="53"/>
                </a:cubicBezTo>
                <a:cubicBezTo>
                  <a:pt x="0" y="55"/>
                  <a:pt x="2" y="58"/>
                  <a:pt x="4" y="58"/>
                </a:cubicBezTo>
                <a:cubicBezTo>
                  <a:pt x="13" y="58"/>
                  <a:pt x="13" y="58"/>
                  <a:pt x="13" y="58"/>
                </a:cubicBezTo>
                <a:cubicBezTo>
                  <a:pt x="16" y="57"/>
                  <a:pt x="19" y="55"/>
                  <a:pt x="19" y="53"/>
                </a:cubicBezTo>
                <a:close/>
                <a:moveTo>
                  <a:pt x="136" y="24"/>
                </a:moveTo>
                <a:cubicBezTo>
                  <a:pt x="137" y="24"/>
                  <a:pt x="138" y="24"/>
                  <a:pt x="139" y="24"/>
                </a:cubicBezTo>
                <a:cubicBezTo>
                  <a:pt x="147" y="19"/>
                  <a:pt x="147" y="19"/>
                  <a:pt x="147" y="19"/>
                </a:cubicBezTo>
                <a:cubicBezTo>
                  <a:pt x="149" y="17"/>
                  <a:pt x="150" y="14"/>
                  <a:pt x="148" y="12"/>
                </a:cubicBezTo>
                <a:cubicBezTo>
                  <a:pt x="148" y="11"/>
                  <a:pt x="146" y="10"/>
                  <a:pt x="144" y="10"/>
                </a:cubicBezTo>
                <a:cubicBezTo>
                  <a:pt x="144" y="10"/>
                  <a:pt x="143" y="10"/>
                  <a:pt x="142" y="10"/>
                </a:cubicBezTo>
                <a:cubicBezTo>
                  <a:pt x="134" y="15"/>
                  <a:pt x="134" y="15"/>
                  <a:pt x="134" y="15"/>
                </a:cubicBezTo>
                <a:cubicBezTo>
                  <a:pt x="132" y="17"/>
                  <a:pt x="131" y="20"/>
                  <a:pt x="132" y="22"/>
                </a:cubicBezTo>
                <a:cubicBezTo>
                  <a:pt x="133" y="23"/>
                  <a:pt x="135" y="24"/>
                  <a:pt x="136" y="24"/>
                </a:cubicBezTo>
                <a:close/>
                <a:moveTo>
                  <a:pt x="23" y="80"/>
                </a:moveTo>
                <a:cubicBezTo>
                  <a:pt x="22" y="80"/>
                  <a:pt x="21" y="80"/>
                  <a:pt x="20" y="81"/>
                </a:cubicBezTo>
                <a:cubicBezTo>
                  <a:pt x="12" y="86"/>
                  <a:pt x="12" y="86"/>
                  <a:pt x="12" y="86"/>
                </a:cubicBezTo>
                <a:cubicBezTo>
                  <a:pt x="10" y="87"/>
                  <a:pt x="9" y="90"/>
                  <a:pt x="11" y="92"/>
                </a:cubicBezTo>
                <a:cubicBezTo>
                  <a:pt x="11" y="93"/>
                  <a:pt x="13" y="94"/>
                  <a:pt x="15" y="94"/>
                </a:cubicBezTo>
                <a:cubicBezTo>
                  <a:pt x="16" y="94"/>
                  <a:pt x="16" y="94"/>
                  <a:pt x="17" y="94"/>
                </a:cubicBezTo>
                <a:cubicBezTo>
                  <a:pt x="25" y="89"/>
                  <a:pt x="25" y="89"/>
                  <a:pt x="25" y="89"/>
                </a:cubicBezTo>
                <a:cubicBezTo>
                  <a:pt x="27" y="88"/>
                  <a:pt x="28" y="85"/>
                  <a:pt x="26" y="83"/>
                </a:cubicBezTo>
                <a:cubicBezTo>
                  <a:pt x="26" y="81"/>
                  <a:pt x="24" y="80"/>
                  <a:pt x="23" y="80"/>
                </a:cubicBezTo>
                <a:close/>
                <a:moveTo>
                  <a:pt x="147" y="86"/>
                </a:moveTo>
                <a:cubicBezTo>
                  <a:pt x="139" y="81"/>
                  <a:pt x="139" y="81"/>
                  <a:pt x="139" y="81"/>
                </a:cubicBezTo>
                <a:cubicBezTo>
                  <a:pt x="138" y="80"/>
                  <a:pt x="137" y="80"/>
                  <a:pt x="136" y="80"/>
                </a:cubicBezTo>
                <a:cubicBezTo>
                  <a:pt x="135" y="80"/>
                  <a:pt x="133" y="81"/>
                  <a:pt x="132" y="83"/>
                </a:cubicBezTo>
                <a:cubicBezTo>
                  <a:pt x="131" y="85"/>
                  <a:pt x="132" y="87"/>
                  <a:pt x="134" y="89"/>
                </a:cubicBezTo>
                <a:cubicBezTo>
                  <a:pt x="142" y="94"/>
                  <a:pt x="142" y="94"/>
                  <a:pt x="142" y="94"/>
                </a:cubicBezTo>
                <a:cubicBezTo>
                  <a:pt x="143" y="94"/>
                  <a:pt x="143" y="94"/>
                  <a:pt x="144" y="94"/>
                </a:cubicBezTo>
                <a:cubicBezTo>
                  <a:pt x="146" y="94"/>
                  <a:pt x="147" y="94"/>
                  <a:pt x="148" y="92"/>
                </a:cubicBezTo>
                <a:cubicBezTo>
                  <a:pt x="150" y="90"/>
                  <a:pt x="149" y="87"/>
                  <a:pt x="147" y="86"/>
                </a:cubicBezTo>
                <a:close/>
                <a:moveTo>
                  <a:pt x="20" y="23"/>
                </a:moveTo>
                <a:cubicBezTo>
                  <a:pt x="21" y="24"/>
                  <a:pt x="21" y="24"/>
                  <a:pt x="22" y="24"/>
                </a:cubicBezTo>
                <a:cubicBezTo>
                  <a:pt x="24" y="24"/>
                  <a:pt x="25" y="23"/>
                  <a:pt x="26" y="22"/>
                </a:cubicBezTo>
                <a:cubicBezTo>
                  <a:pt x="28" y="19"/>
                  <a:pt x="27" y="17"/>
                  <a:pt x="25" y="15"/>
                </a:cubicBezTo>
                <a:cubicBezTo>
                  <a:pt x="17" y="11"/>
                  <a:pt x="17" y="11"/>
                  <a:pt x="17" y="11"/>
                </a:cubicBezTo>
                <a:cubicBezTo>
                  <a:pt x="16" y="10"/>
                  <a:pt x="15" y="10"/>
                  <a:pt x="15" y="10"/>
                </a:cubicBezTo>
                <a:cubicBezTo>
                  <a:pt x="13" y="10"/>
                  <a:pt x="11" y="11"/>
                  <a:pt x="10" y="12"/>
                </a:cubicBezTo>
                <a:cubicBezTo>
                  <a:pt x="9" y="14"/>
                  <a:pt x="10" y="17"/>
                  <a:pt x="12" y="19"/>
                </a:cubicBezTo>
                <a:lnTo>
                  <a:pt x="20" y="23"/>
                </a:lnTo>
                <a:close/>
                <a:moveTo>
                  <a:pt x="104" y="57"/>
                </a:moveTo>
                <a:cubicBezTo>
                  <a:pt x="84" y="49"/>
                  <a:pt x="84" y="49"/>
                  <a:pt x="84" y="49"/>
                </a:cubicBezTo>
                <a:cubicBezTo>
                  <a:pt x="84" y="25"/>
                  <a:pt x="84" y="25"/>
                  <a:pt x="84" y="25"/>
                </a:cubicBezTo>
                <a:cubicBezTo>
                  <a:pt x="84" y="22"/>
                  <a:pt x="82" y="21"/>
                  <a:pt x="80" y="20"/>
                </a:cubicBezTo>
                <a:cubicBezTo>
                  <a:pt x="80" y="20"/>
                  <a:pt x="79" y="20"/>
                  <a:pt x="79" y="20"/>
                </a:cubicBezTo>
                <a:cubicBezTo>
                  <a:pt x="77" y="20"/>
                  <a:pt x="76" y="20"/>
                  <a:pt x="75" y="22"/>
                </a:cubicBezTo>
                <a:cubicBezTo>
                  <a:pt x="52" y="60"/>
                  <a:pt x="52" y="60"/>
                  <a:pt x="52" y="60"/>
                </a:cubicBezTo>
                <a:cubicBezTo>
                  <a:pt x="52" y="61"/>
                  <a:pt x="51" y="62"/>
                  <a:pt x="52" y="64"/>
                </a:cubicBezTo>
                <a:cubicBezTo>
                  <a:pt x="52" y="65"/>
                  <a:pt x="53" y="66"/>
                  <a:pt x="54" y="66"/>
                </a:cubicBezTo>
                <a:cubicBezTo>
                  <a:pt x="75" y="75"/>
                  <a:pt x="75" y="75"/>
                  <a:pt x="75" y="75"/>
                </a:cubicBezTo>
                <a:cubicBezTo>
                  <a:pt x="75" y="99"/>
                  <a:pt x="75" y="99"/>
                  <a:pt x="75" y="99"/>
                </a:cubicBezTo>
                <a:cubicBezTo>
                  <a:pt x="75" y="101"/>
                  <a:pt x="77" y="103"/>
                  <a:pt x="78" y="103"/>
                </a:cubicBezTo>
                <a:cubicBezTo>
                  <a:pt x="79" y="103"/>
                  <a:pt x="79" y="103"/>
                  <a:pt x="79" y="103"/>
                </a:cubicBezTo>
                <a:cubicBezTo>
                  <a:pt x="80" y="103"/>
                  <a:pt x="82" y="103"/>
                  <a:pt x="83" y="101"/>
                </a:cubicBezTo>
                <a:cubicBezTo>
                  <a:pt x="106" y="64"/>
                  <a:pt x="106" y="64"/>
                  <a:pt x="106" y="64"/>
                </a:cubicBezTo>
                <a:cubicBezTo>
                  <a:pt x="106" y="62"/>
                  <a:pt x="107" y="61"/>
                  <a:pt x="106" y="60"/>
                </a:cubicBezTo>
                <a:cubicBezTo>
                  <a:pt x="106" y="59"/>
                  <a:pt x="105" y="58"/>
                  <a:pt x="104" y="57"/>
                </a:cubicBezTo>
                <a:close/>
                <a:moveTo>
                  <a:pt x="84" y="83"/>
                </a:moveTo>
                <a:cubicBezTo>
                  <a:pt x="84" y="71"/>
                  <a:pt x="84" y="71"/>
                  <a:pt x="84" y="71"/>
                </a:cubicBezTo>
                <a:cubicBezTo>
                  <a:pt x="84" y="68"/>
                  <a:pt x="83" y="67"/>
                  <a:pt x="81" y="66"/>
                </a:cubicBezTo>
                <a:cubicBezTo>
                  <a:pt x="63" y="59"/>
                  <a:pt x="63" y="59"/>
                  <a:pt x="63" y="59"/>
                </a:cubicBezTo>
                <a:cubicBezTo>
                  <a:pt x="75" y="40"/>
                  <a:pt x="75" y="40"/>
                  <a:pt x="75" y="40"/>
                </a:cubicBezTo>
                <a:cubicBezTo>
                  <a:pt x="75" y="52"/>
                  <a:pt x="75" y="52"/>
                  <a:pt x="75" y="52"/>
                </a:cubicBezTo>
                <a:cubicBezTo>
                  <a:pt x="75" y="54"/>
                  <a:pt x="76" y="56"/>
                  <a:pt x="77" y="56"/>
                </a:cubicBezTo>
                <a:cubicBezTo>
                  <a:pt x="95" y="64"/>
                  <a:pt x="95" y="64"/>
                  <a:pt x="95" y="64"/>
                </a:cubicBezTo>
                <a:lnTo>
                  <a:pt x="84" y="83"/>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7" name="Freeform 49">
            <a:extLst>
              <a:ext uri="{FF2B5EF4-FFF2-40B4-BE49-F238E27FC236}">
                <a16:creationId xmlns:a16="http://schemas.microsoft.com/office/drawing/2014/main" id="{09F1B67C-9388-1829-F696-6ACD7CEFC631}"/>
              </a:ext>
            </a:extLst>
          </p:cNvPr>
          <p:cNvSpPr>
            <a:spLocks noEditPoints="1"/>
          </p:cNvSpPr>
          <p:nvPr/>
        </p:nvSpPr>
        <p:spPr bwMode="auto">
          <a:xfrm>
            <a:off x="2171700" y="1902059"/>
            <a:ext cx="283236" cy="283236"/>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p>
        </p:txBody>
      </p:sp>
    </p:spTree>
    <p:extLst>
      <p:ext uri="{BB962C8B-B14F-4D97-AF65-F5344CB8AC3E}">
        <p14:creationId xmlns:p14="http://schemas.microsoft.com/office/powerpoint/2010/main" val="39273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5</a:t>
            </a:fld>
            <a:endParaRPr lang="en-ZA"/>
          </a:p>
        </p:txBody>
      </p:sp>
      <p:sp>
        <p:nvSpPr>
          <p:cNvPr id="5" name="Rectangle 4">
            <a:extLst>
              <a:ext uri="{FF2B5EF4-FFF2-40B4-BE49-F238E27FC236}">
                <a16:creationId xmlns:a16="http://schemas.microsoft.com/office/drawing/2014/main" id="{FEB4F4E0-1CE7-4DCC-ACDA-724BC9CF937A}"/>
              </a:ext>
            </a:extLst>
          </p:cNvPr>
          <p:cNvSpPr/>
          <p:nvPr/>
        </p:nvSpPr>
        <p:spPr>
          <a:xfrm>
            <a:off x="182327" y="3069000"/>
            <a:ext cx="8784976" cy="720000"/>
          </a:xfrm>
          <a:prstGeom prst="rect">
            <a:avLst/>
          </a:prstGeom>
          <a:solidFill>
            <a:srgbClr val="E8941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rPr>
              <a:t>Project Objectives &amp; Research Methodology </a:t>
            </a:r>
            <a:endParaRPr lang="en-ZA" sz="3200" dirty="0">
              <a:ln w="0"/>
              <a:solidFill>
                <a:schemeClr val="tx1"/>
              </a:solidFill>
            </a:endParaRPr>
          </a:p>
        </p:txBody>
      </p:sp>
      <p:pic>
        <p:nvPicPr>
          <p:cNvPr id="2" name="Picture 1">
            <a:extLst>
              <a:ext uri="{FF2B5EF4-FFF2-40B4-BE49-F238E27FC236}">
                <a16:creationId xmlns:a16="http://schemas.microsoft.com/office/drawing/2014/main" id="{3BE9DC7C-CD48-5028-4856-7F509799ACEA}"/>
              </a:ext>
            </a:extLst>
          </p:cNvPr>
          <p:cNvPicPr>
            <a:picLocks noChangeAspect="1"/>
          </p:cNvPicPr>
          <p:nvPr/>
        </p:nvPicPr>
        <p:blipFill>
          <a:blip r:embed="rId3"/>
          <a:stretch>
            <a:fillRect/>
          </a:stretch>
        </p:blipFill>
        <p:spPr>
          <a:xfrm>
            <a:off x="8027818" y="535019"/>
            <a:ext cx="938865" cy="317019"/>
          </a:xfrm>
          <a:prstGeom prst="rect">
            <a:avLst/>
          </a:prstGeom>
        </p:spPr>
      </p:pic>
    </p:spTree>
    <p:extLst>
      <p:ext uri="{BB962C8B-B14F-4D97-AF65-F5344CB8AC3E}">
        <p14:creationId xmlns:p14="http://schemas.microsoft.com/office/powerpoint/2010/main" val="302974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6</a:t>
            </a:fld>
            <a:endParaRPr lang="en-ZA"/>
          </a:p>
        </p:txBody>
      </p:sp>
      <p:sp>
        <p:nvSpPr>
          <p:cNvPr id="7" name="Title 1">
            <a:extLst>
              <a:ext uri="{FF2B5EF4-FFF2-40B4-BE49-F238E27FC236}">
                <a16:creationId xmlns:a16="http://schemas.microsoft.com/office/drawing/2014/main" id="{BFF024C3-49B5-489B-8516-69A0BFA48174}"/>
              </a:ext>
            </a:extLst>
          </p:cNvPr>
          <p:cNvSpPr>
            <a:spLocks noGrp="1"/>
          </p:cNvSpPr>
          <p:nvPr>
            <p:ph type="title"/>
          </p:nvPr>
        </p:nvSpPr>
        <p:spPr>
          <a:xfrm>
            <a:off x="467543" y="177882"/>
            <a:ext cx="8230429" cy="802846"/>
          </a:xfrm>
        </p:spPr>
        <p:txBody>
          <a:bodyPr lIns="91440" tIns="45720" rIns="91440" bIns="45720" anchor="b"/>
          <a:lstStyle/>
          <a:p>
            <a:r>
              <a:rPr lang="en-ZA" dirty="0"/>
              <a:t>Objective and Approach  </a:t>
            </a:r>
          </a:p>
        </p:txBody>
      </p:sp>
      <p:pic>
        <p:nvPicPr>
          <p:cNvPr id="2" name="Picture 1">
            <a:extLst>
              <a:ext uri="{FF2B5EF4-FFF2-40B4-BE49-F238E27FC236}">
                <a16:creationId xmlns:a16="http://schemas.microsoft.com/office/drawing/2014/main" id="{01495C26-7C40-9DFD-0043-7B867AA9E52F}"/>
              </a:ext>
            </a:extLst>
          </p:cNvPr>
          <p:cNvPicPr>
            <a:picLocks noChangeAspect="1"/>
          </p:cNvPicPr>
          <p:nvPr/>
        </p:nvPicPr>
        <p:blipFill>
          <a:blip r:embed="rId3"/>
          <a:stretch>
            <a:fillRect/>
          </a:stretch>
        </p:blipFill>
        <p:spPr>
          <a:xfrm>
            <a:off x="285460" y="2133352"/>
            <a:ext cx="3317637" cy="4464000"/>
          </a:xfrm>
          <a:prstGeom prst="rect">
            <a:avLst/>
          </a:prstGeom>
        </p:spPr>
      </p:pic>
      <p:pic>
        <p:nvPicPr>
          <p:cNvPr id="5" name="Picture 4">
            <a:extLst>
              <a:ext uri="{FF2B5EF4-FFF2-40B4-BE49-F238E27FC236}">
                <a16:creationId xmlns:a16="http://schemas.microsoft.com/office/drawing/2014/main" id="{13E441C9-19E8-0D2E-866E-05D0C29D4FDB}"/>
              </a:ext>
            </a:extLst>
          </p:cNvPr>
          <p:cNvPicPr>
            <a:picLocks noChangeAspect="1"/>
          </p:cNvPicPr>
          <p:nvPr/>
        </p:nvPicPr>
        <p:blipFill>
          <a:blip r:embed="rId4"/>
          <a:stretch>
            <a:fillRect/>
          </a:stretch>
        </p:blipFill>
        <p:spPr>
          <a:xfrm>
            <a:off x="3635897" y="2135989"/>
            <a:ext cx="5400600" cy="4461363"/>
          </a:xfrm>
          <a:prstGeom prst="rect">
            <a:avLst/>
          </a:prstGeom>
        </p:spPr>
      </p:pic>
      <p:sp>
        <p:nvSpPr>
          <p:cNvPr id="3" name="Rectangle 2">
            <a:extLst>
              <a:ext uri="{FF2B5EF4-FFF2-40B4-BE49-F238E27FC236}">
                <a16:creationId xmlns:a16="http://schemas.microsoft.com/office/drawing/2014/main" id="{620C0B5B-CB3D-6F27-3D6E-3C4B11255117}"/>
              </a:ext>
            </a:extLst>
          </p:cNvPr>
          <p:cNvSpPr/>
          <p:nvPr/>
        </p:nvSpPr>
        <p:spPr>
          <a:xfrm>
            <a:off x="285459" y="1113986"/>
            <a:ext cx="8751037" cy="8748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 develop a </a:t>
            </a:r>
            <a:r>
              <a:rPr lang="en-ZA" sz="1600" b="1" dirty="0">
                <a:solidFill>
                  <a:srgbClr val="FBB037"/>
                </a:solidFill>
                <a:effectLst/>
                <a:latin typeface="Calibri" panose="020F0502020204030204" pitchFamily="34" charset="0"/>
                <a:ea typeface="Times New Roman" panose="02020603050405020304" pitchFamily="18" charset="0"/>
                <a:cs typeface="Times New Roman" panose="02020603050405020304" pitchFamily="18" charset="0"/>
              </a:rPr>
              <a:t>Sustainability Model </a:t>
            </a:r>
            <a:r>
              <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 the CSCM sector in South Africa, which categorises the sector according to its ability to </a:t>
            </a:r>
            <a:r>
              <a:rPr lang="en-ZA" sz="1600" b="1" dirty="0">
                <a:solidFill>
                  <a:srgbClr val="FBB037"/>
                </a:solidFill>
                <a:effectLst/>
                <a:latin typeface="Calibri" panose="020F0502020204030204" pitchFamily="34" charset="0"/>
                <a:ea typeface="Batang" panose="02030600000101010101" pitchFamily="18" charset="-127"/>
              </a:rPr>
              <a:t>self-sustain, partially sustain; or inability to self-sustain </a:t>
            </a:r>
            <a:r>
              <a:rPr lang="en-ZA" sz="1600" dirty="0">
                <a:solidFill>
                  <a:schemeClr val="tx1"/>
                </a:solidFill>
                <a:effectLst/>
                <a:latin typeface="Calibri" panose="020F0502020204030204" pitchFamily="34" charset="0"/>
                <a:ea typeface="Batang" panose="02030600000101010101" pitchFamily="18" charset="-127"/>
              </a:rPr>
              <a:t>for focused, responsive and proactive support. </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D3E30E-3290-1B88-8E1D-5D9BEBDD87AF}"/>
              </a:ext>
            </a:extLst>
          </p:cNvPr>
          <p:cNvPicPr>
            <a:picLocks noChangeAspect="1"/>
          </p:cNvPicPr>
          <p:nvPr/>
        </p:nvPicPr>
        <p:blipFill>
          <a:blip r:embed="rId5"/>
          <a:stretch>
            <a:fillRect/>
          </a:stretch>
        </p:blipFill>
        <p:spPr>
          <a:xfrm>
            <a:off x="8027818" y="579305"/>
            <a:ext cx="938865" cy="317019"/>
          </a:xfrm>
          <a:prstGeom prst="rect">
            <a:avLst/>
          </a:prstGeom>
        </p:spPr>
      </p:pic>
    </p:spTree>
    <p:extLst>
      <p:ext uri="{BB962C8B-B14F-4D97-AF65-F5344CB8AC3E}">
        <p14:creationId xmlns:p14="http://schemas.microsoft.com/office/powerpoint/2010/main" val="120430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7</a:t>
            </a:fld>
            <a:endParaRPr lang="en-ZA"/>
          </a:p>
        </p:txBody>
      </p:sp>
      <p:sp>
        <p:nvSpPr>
          <p:cNvPr id="7" name="Title 1">
            <a:extLst>
              <a:ext uri="{FF2B5EF4-FFF2-40B4-BE49-F238E27FC236}">
                <a16:creationId xmlns:a16="http://schemas.microsoft.com/office/drawing/2014/main" id="{BFF024C3-49B5-489B-8516-69A0BFA48174}"/>
              </a:ext>
            </a:extLst>
          </p:cNvPr>
          <p:cNvSpPr>
            <a:spLocks noGrp="1"/>
          </p:cNvSpPr>
          <p:nvPr>
            <p:ph type="title"/>
          </p:nvPr>
        </p:nvSpPr>
        <p:spPr>
          <a:xfrm>
            <a:off x="467543" y="177882"/>
            <a:ext cx="8230429" cy="802846"/>
          </a:xfrm>
        </p:spPr>
        <p:txBody>
          <a:bodyPr lIns="91440" tIns="45720" rIns="91440" bIns="45720" anchor="b"/>
          <a:lstStyle/>
          <a:p>
            <a:r>
              <a:rPr lang="en-ZA" sz="3600" dirty="0"/>
              <a:t>Respondent Demographics      </a:t>
            </a:r>
          </a:p>
        </p:txBody>
      </p:sp>
      <p:graphicFrame>
        <p:nvGraphicFramePr>
          <p:cNvPr id="10" name="Chart 9">
            <a:extLst>
              <a:ext uri="{FF2B5EF4-FFF2-40B4-BE49-F238E27FC236}">
                <a16:creationId xmlns:a16="http://schemas.microsoft.com/office/drawing/2014/main" id="{E8B224C2-5D5C-3618-96D7-2DFABC6E6CF8}"/>
              </a:ext>
            </a:extLst>
          </p:cNvPr>
          <p:cNvGraphicFramePr/>
          <p:nvPr>
            <p:extLst>
              <p:ext uri="{D42A27DB-BD31-4B8C-83A1-F6EECF244321}">
                <p14:modId xmlns:p14="http://schemas.microsoft.com/office/powerpoint/2010/main" val="877449091"/>
              </p:ext>
            </p:extLst>
          </p:nvPr>
        </p:nvGraphicFramePr>
        <p:xfrm>
          <a:off x="237238" y="2673344"/>
          <a:ext cx="5904000" cy="385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C37F0EE-BF56-0269-39CC-707D1CFE8295}"/>
              </a:ext>
            </a:extLst>
          </p:cNvPr>
          <p:cNvSpPr/>
          <p:nvPr/>
        </p:nvSpPr>
        <p:spPr>
          <a:xfrm>
            <a:off x="1079672" y="3789040"/>
            <a:ext cx="540000" cy="237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2" name="Chart 1">
            <a:extLst>
              <a:ext uri="{FF2B5EF4-FFF2-40B4-BE49-F238E27FC236}">
                <a16:creationId xmlns:a16="http://schemas.microsoft.com/office/drawing/2014/main" id="{77B41A59-2C3D-ED4B-9FE1-BEA2A24A1B92}"/>
              </a:ext>
            </a:extLst>
          </p:cNvPr>
          <p:cNvGraphicFramePr/>
          <p:nvPr>
            <p:extLst>
              <p:ext uri="{D42A27DB-BD31-4B8C-83A1-F6EECF244321}">
                <p14:modId xmlns:p14="http://schemas.microsoft.com/office/powerpoint/2010/main" val="3500513672"/>
              </p:ext>
            </p:extLst>
          </p:nvPr>
        </p:nvGraphicFramePr>
        <p:xfrm>
          <a:off x="4788024" y="1124744"/>
          <a:ext cx="4140000" cy="324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1A3E8B74-832E-E8F7-D6D1-44A47A22D4AB}"/>
              </a:ext>
            </a:extLst>
          </p:cNvPr>
          <p:cNvCxnSpPr>
            <a:cxnSpLocks/>
          </p:cNvCxnSpPr>
          <p:nvPr/>
        </p:nvCxnSpPr>
        <p:spPr>
          <a:xfrm flipV="1">
            <a:off x="1727848" y="3572656"/>
            <a:ext cx="2987840" cy="15125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83D09A0-F207-4FB4-CD73-4E48A8FA5082}"/>
              </a:ext>
            </a:extLst>
          </p:cNvPr>
          <p:cNvPicPr>
            <a:picLocks noChangeAspect="1"/>
          </p:cNvPicPr>
          <p:nvPr/>
        </p:nvPicPr>
        <p:blipFill>
          <a:blip r:embed="rId5"/>
          <a:stretch>
            <a:fillRect/>
          </a:stretch>
        </p:blipFill>
        <p:spPr>
          <a:xfrm>
            <a:off x="7989159" y="566322"/>
            <a:ext cx="938865" cy="317019"/>
          </a:xfrm>
          <a:prstGeom prst="rect">
            <a:avLst/>
          </a:prstGeom>
        </p:spPr>
      </p:pic>
    </p:spTree>
    <p:extLst>
      <p:ext uri="{BB962C8B-B14F-4D97-AF65-F5344CB8AC3E}">
        <p14:creationId xmlns:p14="http://schemas.microsoft.com/office/powerpoint/2010/main" val="3207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8</a:t>
            </a:fld>
            <a:endParaRPr lang="en-ZA"/>
          </a:p>
        </p:txBody>
      </p:sp>
      <p:sp>
        <p:nvSpPr>
          <p:cNvPr id="5" name="Rectangle 4">
            <a:extLst>
              <a:ext uri="{FF2B5EF4-FFF2-40B4-BE49-F238E27FC236}">
                <a16:creationId xmlns:a16="http://schemas.microsoft.com/office/drawing/2014/main" id="{FEB4F4E0-1CE7-4DCC-ACDA-724BC9CF937A}"/>
              </a:ext>
            </a:extLst>
          </p:cNvPr>
          <p:cNvSpPr/>
          <p:nvPr/>
        </p:nvSpPr>
        <p:spPr>
          <a:xfrm>
            <a:off x="182327" y="3069000"/>
            <a:ext cx="8784976" cy="72000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rPr>
              <a:t>Overall Sustainability </a:t>
            </a:r>
            <a:endParaRPr lang="en-ZA" sz="3200" dirty="0">
              <a:ln w="0"/>
              <a:solidFill>
                <a:schemeClr val="tx1"/>
              </a:solidFill>
            </a:endParaRPr>
          </a:p>
        </p:txBody>
      </p:sp>
      <p:pic>
        <p:nvPicPr>
          <p:cNvPr id="2" name="Picture 1">
            <a:extLst>
              <a:ext uri="{FF2B5EF4-FFF2-40B4-BE49-F238E27FC236}">
                <a16:creationId xmlns:a16="http://schemas.microsoft.com/office/drawing/2014/main" id="{B7F5C8E1-550D-0450-B7A6-5711A90FA49D}"/>
              </a:ext>
            </a:extLst>
          </p:cNvPr>
          <p:cNvPicPr>
            <a:picLocks noChangeAspect="1"/>
          </p:cNvPicPr>
          <p:nvPr/>
        </p:nvPicPr>
        <p:blipFill>
          <a:blip r:embed="rId2"/>
          <a:stretch>
            <a:fillRect/>
          </a:stretch>
        </p:blipFill>
        <p:spPr>
          <a:xfrm>
            <a:off x="8027818" y="535181"/>
            <a:ext cx="938865" cy="317019"/>
          </a:xfrm>
          <a:prstGeom prst="rect">
            <a:avLst/>
          </a:prstGeom>
        </p:spPr>
      </p:pic>
    </p:spTree>
    <p:extLst>
      <p:ext uri="{BB962C8B-B14F-4D97-AF65-F5344CB8AC3E}">
        <p14:creationId xmlns:p14="http://schemas.microsoft.com/office/powerpoint/2010/main" val="215506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BB61-55AF-4A66-A855-76E85944C5D6}"/>
              </a:ext>
            </a:extLst>
          </p:cNvPr>
          <p:cNvSpPr>
            <a:spLocks noGrp="1"/>
          </p:cNvSpPr>
          <p:nvPr>
            <p:ph type="sldNum" sz="quarter" idx="12"/>
          </p:nvPr>
        </p:nvSpPr>
        <p:spPr/>
        <p:txBody>
          <a:bodyPr/>
          <a:lstStyle/>
          <a:p>
            <a:fld id="{AC3C8084-AA27-4274-95A3-D1DE450D2A6E}" type="slidenum">
              <a:rPr lang="en-ZA" smtClean="0"/>
              <a:pPr/>
              <a:t>9</a:t>
            </a:fld>
            <a:endParaRPr lang="en-ZA"/>
          </a:p>
        </p:txBody>
      </p:sp>
      <p:sp>
        <p:nvSpPr>
          <p:cNvPr id="6" name="Title 1">
            <a:extLst>
              <a:ext uri="{FF2B5EF4-FFF2-40B4-BE49-F238E27FC236}">
                <a16:creationId xmlns:a16="http://schemas.microsoft.com/office/drawing/2014/main" id="{7BE415A6-42D8-4D60-8CDB-835188514E5D}"/>
              </a:ext>
            </a:extLst>
          </p:cNvPr>
          <p:cNvSpPr>
            <a:spLocks noGrp="1"/>
          </p:cNvSpPr>
          <p:nvPr>
            <p:ph type="title"/>
          </p:nvPr>
        </p:nvSpPr>
        <p:spPr>
          <a:xfrm>
            <a:off x="467543" y="177882"/>
            <a:ext cx="8230429" cy="802846"/>
          </a:xfrm>
        </p:spPr>
        <p:txBody>
          <a:bodyPr lIns="91440" tIns="45720" rIns="91440" bIns="45720" anchor="b"/>
          <a:lstStyle/>
          <a:p>
            <a:r>
              <a:rPr lang="en-ZA" sz="3600" dirty="0"/>
              <a:t>Overall Sustainability of CSCM Sector     </a:t>
            </a:r>
          </a:p>
        </p:txBody>
      </p:sp>
      <p:sp>
        <p:nvSpPr>
          <p:cNvPr id="7" name="Oval 6">
            <a:extLst>
              <a:ext uri="{FF2B5EF4-FFF2-40B4-BE49-F238E27FC236}">
                <a16:creationId xmlns:a16="http://schemas.microsoft.com/office/drawing/2014/main" id="{02EF1A3E-E880-770D-F2DD-9D8E02B5614D}"/>
              </a:ext>
            </a:extLst>
          </p:cNvPr>
          <p:cNvSpPr/>
          <p:nvPr/>
        </p:nvSpPr>
        <p:spPr>
          <a:xfrm>
            <a:off x="2834236" y="3122776"/>
            <a:ext cx="1980000" cy="1980000"/>
          </a:xfrm>
          <a:prstGeom prst="ellipse">
            <a:avLst/>
          </a:prstGeom>
          <a:solidFill>
            <a:sysClr val="window" lastClr="FFFFFF"/>
          </a:solidFill>
          <a:ln w="38100" cap="flat" cmpd="sng" algn="ctr">
            <a:solidFill>
              <a:srgbClr val="FF0000"/>
            </a:solidFill>
            <a:prstDash val="solid"/>
            <a:miter lim="800000"/>
          </a:ln>
          <a:effectLst>
            <a:outerShdw blurRad="508000" dist="228600" dir="2700000" sx="95000" sy="95000" algn="tl"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Light" panose="020F0302020204030204"/>
                <a:ea typeface="+mn-ea"/>
                <a:cs typeface="Poppins" panose="00000500000000000000" pitchFamily="2" charset="0"/>
              </a:rPr>
              <a:t>Not Sustainable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Light" panose="020F0302020204030204"/>
                <a:ea typeface="+mn-ea"/>
                <a:cs typeface="Poppins" panose="00000500000000000000" pitchFamily="2" charset="0"/>
              </a:rPr>
              <a:t>19 %</a:t>
            </a:r>
          </a:p>
        </p:txBody>
      </p:sp>
      <p:sp>
        <p:nvSpPr>
          <p:cNvPr id="8" name="Oval 7">
            <a:extLst>
              <a:ext uri="{FF2B5EF4-FFF2-40B4-BE49-F238E27FC236}">
                <a16:creationId xmlns:a16="http://schemas.microsoft.com/office/drawing/2014/main" id="{57B8EBA6-A9BD-9F00-42D0-2028416F7253}"/>
              </a:ext>
            </a:extLst>
          </p:cNvPr>
          <p:cNvSpPr/>
          <p:nvPr/>
        </p:nvSpPr>
        <p:spPr>
          <a:xfrm>
            <a:off x="277668" y="3508438"/>
            <a:ext cx="1971924" cy="1979999"/>
          </a:xfrm>
          <a:prstGeom prst="ellipse">
            <a:avLst/>
          </a:prstGeom>
          <a:solidFill>
            <a:sysClr val="window" lastClr="FFFFFF"/>
          </a:solidFill>
          <a:ln w="38100" cap="flat" cmpd="sng" algn="ctr">
            <a:solidFill>
              <a:srgbClr val="04B153"/>
            </a:solidFill>
            <a:prstDash val="solid"/>
            <a:miter lim="800000"/>
          </a:ln>
          <a:effectLst>
            <a:outerShdw blurRad="508000" dist="228600" dir="2700000" sx="95000" sy="95000" algn="tl"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0BB60"/>
                </a:solidFill>
                <a:effectLst/>
                <a:uLnTx/>
                <a:uFillTx/>
                <a:latin typeface="Calibri Light" panose="020F0302020204030204"/>
                <a:ea typeface="+mn-ea"/>
                <a:cs typeface="Poppins" panose="00000500000000000000" pitchFamily="2" charset="0"/>
              </a:rPr>
              <a:t>Sustainable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0BB60"/>
                </a:solidFill>
                <a:effectLst/>
                <a:uLnTx/>
                <a:uFillTx/>
                <a:latin typeface="Calibri Light" panose="020F0302020204030204"/>
                <a:ea typeface="+mn-ea"/>
                <a:cs typeface="Poppins" panose="00000500000000000000" pitchFamily="2" charset="0"/>
              </a:rPr>
              <a:t>7 %</a:t>
            </a:r>
          </a:p>
        </p:txBody>
      </p:sp>
      <p:sp>
        <p:nvSpPr>
          <p:cNvPr id="9" name="Oval 8">
            <a:extLst>
              <a:ext uri="{FF2B5EF4-FFF2-40B4-BE49-F238E27FC236}">
                <a16:creationId xmlns:a16="http://schemas.microsoft.com/office/drawing/2014/main" id="{B7FACB2C-E7D2-91C1-FCCA-E473D9084197}"/>
              </a:ext>
            </a:extLst>
          </p:cNvPr>
          <p:cNvSpPr/>
          <p:nvPr/>
        </p:nvSpPr>
        <p:spPr>
          <a:xfrm>
            <a:off x="899592" y="1412776"/>
            <a:ext cx="2700000" cy="2700000"/>
          </a:xfrm>
          <a:prstGeom prst="ellipse">
            <a:avLst/>
          </a:prstGeom>
          <a:solidFill>
            <a:sysClr val="window" lastClr="FFFFFF"/>
          </a:solidFill>
          <a:ln w="38100" cap="flat" cmpd="sng" algn="ctr">
            <a:solidFill>
              <a:srgbClr val="FFC000"/>
            </a:solidFill>
            <a:prstDash val="solid"/>
            <a:miter lim="800000"/>
          </a:ln>
          <a:effectLst>
            <a:outerShdw blurRad="508000" dist="228600" dir="2700000" sx="95000" sy="95000" algn="tl"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CC30"/>
                </a:solidFill>
                <a:effectLst/>
                <a:uLnTx/>
                <a:uFillTx/>
                <a:latin typeface="Calibri Light" panose="020F0302020204030204"/>
                <a:ea typeface="+mn-ea"/>
                <a:cs typeface="Poppins" panose="00000500000000000000" pitchFamily="2" charset="0"/>
              </a:rPr>
              <a:t>Partially</a:t>
            </a:r>
            <a:r>
              <a:rPr kumimoji="0" lang="en-US" sz="2400" b="1" i="0" u="none" strike="noStrike" kern="0" cap="none" spc="0" normalizeH="0" baseline="0" noProof="0" dirty="0">
                <a:ln>
                  <a:noFill/>
                </a:ln>
                <a:solidFill>
                  <a:srgbClr val="4472C4"/>
                </a:solidFill>
                <a:effectLst/>
                <a:uLnTx/>
                <a:uFillTx/>
                <a:latin typeface="Calibri Light" panose="020F0302020204030204"/>
                <a:ea typeface="+mn-ea"/>
                <a:cs typeface="Poppins" panose="00000500000000000000" pitchFamily="2" charset="0"/>
              </a:rPr>
              <a:t> </a:t>
            </a:r>
            <a:r>
              <a:rPr kumimoji="0" lang="en-US" sz="2400" b="1" i="0" u="none" strike="noStrike" kern="0" cap="none" spc="0" normalizeH="0" baseline="0" noProof="0" dirty="0">
                <a:ln>
                  <a:noFill/>
                </a:ln>
                <a:solidFill>
                  <a:srgbClr val="FFC000"/>
                </a:solidFill>
                <a:effectLst/>
                <a:uLnTx/>
                <a:uFillTx/>
                <a:latin typeface="Calibri Light" panose="020F0302020204030204"/>
                <a:ea typeface="+mn-ea"/>
                <a:cs typeface="Poppins" panose="00000500000000000000" pitchFamily="2" charset="0"/>
              </a:rPr>
              <a:t>Sustainable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CC10B"/>
                </a:solidFill>
                <a:effectLst/>
                <a:uLnTx/>
                <a:uFillTx/>
                <a:latin typeface="Calibri Light" panose="020F0302020204030204"/>
                <a:ea typeface="+mn-ea"/>
                <a:cs typeface="Poppins" panose="00000500000000000000" pitchFamily="2" charset="0"/>
              </a:rPr>
              <a:t>74%</a:t>
            </a:r>
          </a:p>
        </p:txBody>
      </p:sp>
      <p:pic>
        <p:nvPicPr>
          <p:cNvPr id="73" name="Picture 72">
            <a:extLst>
              <a:ext uri="{FF2B5EF4-FFF2-40B4-BE49-F238E27FC236}">
                <a16:creationId xmlns:a16="http://schemas.microsoft.com/office/drawing/2014/main" id="{1F98F519-89EE-43CE-E7E5-94047A4564AA}"/>
              </a:ext>
            </a:extLst>
          </p:cNvPr>
          <p:cNvPicPr>
            <a:picLocks noChangeAspect="1"/>
          </p:cNvPicPr>
          <p:nvPr/>
        </p:nvPicPr>
        <p:blipFill>
          <a:blip r:embed="rId3"/>
          <a:stretch>
            <a:fillRect/>
          </a:stretch>
        </p:blipFill>
        <p:spPr>
          <a:xfrm>
            <a:off x="5274837" y="1556792"/>
            <a:ext cx="3691845" cy="4392488"/>
          </a:xfrm>
          <a:prstGeom prst="rect">
            <a:avLst/>
          </a:prstGeom>
        </p:spPr>
      </p:pic>
      <p:pic>
        <p:nvPicPr>
          <p:cNvPr id="74" name="Picture 73">
            <a:extLst>
              <a:ext uri="{FF2B5EF4-FFF2-40B4-BE49-F238E27FC236}">
                <a16:creationId xmlns:a16="http://schemas.microsoft.com/office/drawing/2014/main" id="{99491DC8-8512-5A00-E52A-96EF423314B8}"/>
              </a:ext>
            </a:extLst>
          </p:cNvPr>
          <p:cNvPicPr>
            <a:picLocks noChangeAspect="1"/>
          </p:cNvPicPr>
          <p:nvPr/>
        </p:nvPicPr>
        <p:blipFill>
          <a:blip r:embed="rId4"/>
          <a:stretch>
            <a:fillRect/>
          </a:stretch>
        </p:blipFill>
        <p:spPr>
          <a:xfrm>
            <a:off x="7958170" y="551002"/>
            <a:ext cx="938865" cy="317019"/>
          </a:xfrm>
          <a:prstGeom prst="rect">
            <a:avLst/>
          </a:prstGeom>
        </p:spPr>
      </p:pic>
    </p:spTree>
    <p:extLst>
      <p:ext uri="{BB962C8B-B14F-4D97-AF65-F5344CB8AC3E}">
        <p14:creationId xmlns:p14="http://schemas.microsoft.com/office/powerpoint/2010/main" val="2196993402"/>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nutzerdefiniert 203">
    <a:dk1>
      <a:sysClr val="windowText" lastClr="000000"/>
    </a:dk1>
    <a:lt1>
      <a:sysClr val="window" lastClr="FFFFFF"/>
    </a:lt1>
    <a:dk2>
      <a:srgbClr val="666666"/>
    </a:dk2>
    <a:lt2>
      <a:srgbClr val="778888"/>
    </a:lt2>
    <a:accent1>
      <a:srgbClr val="88DD00"/>
    </a:accent1>
    <a:accent2>
      <a:srgbClr val="EEAA00"/>
    </a:accent2>
    <a:accent3>
      <a:srgbClr val="445511"/>
    </a:accent3>
    <a:accent4>
      <a:srgbClr val="6688BB"/>
    </a:accent4>
    <a:accent5>
      <a:srgbClr val="E0E0E0"/>
    </a:accent5>
    <a:accent6>
      <a:srgbClr val="E0E0E0"/>
    </a:accent6>
    <a:hlink>
      <a:srgbClr val="002266"/>
    </a:hlink>
    <a:folHlink>
      <a:srgbClr val="993399"/>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enutzerdefiniert 203">
    <a:dk1>
      <a:sysClr val="windowText" lastClr="000000"/>
    </a:dk1>
    <a:lt1>
      <a:sysClr val="window" lastClr="FFFFFF"/>
    </a:lt1>
    <a:dk2>
      <a:srgbClr val="666666"/>
    </a:dk2>
    <a:lt2>
      <a:srgbClr val="778888"/>
    </a:lt2>
    <a:accent1>
      <a:srgbClr val="88DD00"/>
    </a:accent1>
    <a:accent2>
      <a:srgbClr val="EEAA00"/>
    </a:accent2>
    <a:accent3>
      <a:srgbClr val="445511"/>
    </a:accent3>
    <a:accent4>
      <a:srgbClr val="6688BB"/>
    </a:accent4>
    <a:accent5>
      <a:srgbClr val="E0E0E0"/>
    </a:accent5>
    <a:accent6>
      <a:srgbClr val="E0E0E0"/>
    </a:accent6>
    <a:hlink>
      <a:srgbClr val="002266"/>
    </a:hlink>
    <a:folHlink>
      <a:srgbClr val="993399"/>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9bafa7-1ff6-41e0-83c0-b1c66fe443b5">
      <Terms xmlns="http://schemas.microsoft.com/office/infopath/2007/PartnerControls"/>
    </lcf76f155ced4ddcb4097134ff3c332f>
    <TaxCatchAll xmlns="67bf803e-f4f7-46e5-8246-94f80491b4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BE4B52F58BAE4BBC7965DB781FCBDB" ma:contentTypeVersion="16" ma:contentTypeDescription="Create a new document." ma:contentTypeScope="" ma:versionID="4f236a280a9e00503a6cb77cdcba680d">
  <xsd:schema xmlns:xsd="http://www.w3.org/2001/XMLSchema" xmlns:xs="http://www.w3.org/2001/XMLSchema" xmlns:p="http://schemas.microsoft.com/office/2006/metadata/properties" xmlns:ns2="67bf803e-f4f7-46e5-8246-94f80491b4e6" xmlns:ns3="b99bafa7-1ff6-41e0-83c0-b1c66fe443b5" targetNamespace="http://schemas.microsoft.com/office/2006/metadata/properties" ma:root="true" ma:fieldsID="e9659a83a25ab7cebc7d14d9134725bf" ns2:_="" ns3:_="">
    <xsd:import namespace="67bf803e-f4f7-46e5-8246-94f80491b4e6"/>
    <xsd:import namespace="b99bafa7-1ff6-41e0-83c0-b1c66fe443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f803e-f4f7-46e5-8246-94f80491b4e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993b123-473c-4fbd-9ffa-206af90a1a57}" ma:internalName="TaxCatchAll" ma:showField="CatchAllData" ma:web="67bf803e-f4f7-46e5-8246-94f80491b4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9bafa7-1ff6-41e0-83c0-b1c66fe443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c9e0009-bf12-438a-a1ef-deb4bea6e92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732F92-E66F-4EAF-9E0F-68F3E5D4F793}">
  <ds:schemaRefs>
    <ds:schemaRef ds:uri="http://schemas.openxmlformats.org/package/2006/metadata/core-properties"/>
    <ds:schemaRef ds:uri="http://www.w3.org/XML/1998/namespace"/>
    <ds:schemaRef ds:uri="67bf803e-f4f7-46e5-8246-94f80491b4e6"/>
    <ds:schemaRef ds:uri="http://purl.org/dc/elements/1.1/"/>
    <ds:schemaRef ds:uri="b99bafa7-1ff6-41e0-83c0-b1c66fe443b5"/>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4DC9F5F-3520-40CA-841B-721E685A560E}">
  <ds:schemaRefs>
    <ds:schemaRef ds:uri="http://schemas.microsoft.com/office/2006/metadata/contentType"/>
    <ds:schemaRef ds:uri="http://schemas.microsoft.com/office/2006/metadata/properties/metaAttributes"/>
    <ds:schemaRef ds:uri="http://www.w3.org/2000/xmlns/"/>
    <ds:schemaRef ds:uri="http://www.w3.org/2001/XMLSchema"/>
    <ds:schemaRef ds:uri="67bf803e-f4f7-46e5-8246-94f80491b4e6"/>
    <ds:schemaRef ds:uri="b99bafa7-1ff6-41e0-83c0-b1c66fe443b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0432B0-7362-4CA5-AC0B-D23D69A946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18633</TotalTime>
  <Words>1520</Words>
  <Application>Microsoft Office PowerPoint</Application>
  <PresentationFormat>On-screen Show (4:3)</PresentationFormat>
  <Paragraphs>117</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headings</vt:lpstr>
      <vt:lpstr>Calibri Light</vt:lpstr>
      <vt:lpstr>Lato Light</vt:lpstr>
      <vt:lpstr>Raleway</vt:lpstr>
      <vt:lpstr>Office Theme</vt:lpstr>
      <vt:lpstr>PowerPoint Presentation</vt:lpstr>
      <vt:lpstr>Agenda</vt:lpstr>
      <vt:lpstr>PowerPoint Presentation</vt:lpstr>
      <vt:lpstr>PowerPoint Presentation</vt:lpstr>
      <vt:lpstr>PowerPoint Presentation</vt:lpstr>
      <vt:lpstr>Objective and Approach  </vt:lpstr>
      <vt:lpstr>Respondent Demographics      </vt:lpstr>
      <vt:lpstr>PowerPoint Presentation</vt:lpstr>
      <vt:lpstr>Overall Sustainability of CSCM Sector     </vt:lpstr>
      <vt:lpstr>Overall Sustainability of CSCM Sector     </vt:lpstr>
      <vt:lpstr>Overall Sustainability of CSCM Sector     </vt:lpstr>
      <vt:lpstr>Overall Sustainability of CSCM Sector     </vt:lpstr>
      <vt:lpstr>PowerPoint Presentation</vt:lpstr>
      <vt:lpstr>Root Cause Analysis</vt:lpstr>
      <vt:lpstr>Root Cause Analysis</vt:lpstr>
      <vt:lpstr>PowerPoint Presentation</vt:lpstr>
      <vt:lpstr>Sustainability Strategies </vt:lpstr>
      <vt:lpstr>Revenue Generation Strategies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SarishaAndhee</dc:creator>
  <cp:lastModifiedBy>Lethabo Dibetso</cp:lastModifiedBy>
  <cp:revision>450</cp:revision>
  <cp:lastPrinted>2022-07-05T06:38:54Z</cp:lastPrinted>
  <dcterms:created xsi:type="dcterms:W3CDTF">2014-11-13T13:17:22Z</dcterms:created>
  <dcterms:modified xsi:type="dcterms:W3CDTF">2024-10-29T05:47:50Z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0x01010048BE4B52F58BAE4BBC7965DB781FCBDB</vt:lpwstr>
  </property>
  <property fmtid="{D5CDD505-2E9C-101B-9397-08002B2CF9AE}" pid="3" name="Order">
    <vt:r8>3200</vt:r8>
  </property>
  <property fmtid="{D5CDD505-2E9C-101B-9397-08002B2CF9AE}" pid="4" name="MediaServiceImageTags">
    <vt:lpwstr/>
  </property>
</Properties>
</file>